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9" r:id="rId3"/>
    <p:sldId id="310" r:id="rId4"/>
    <p:sldId id="311" r:id="rId5"/>
    <p:sldId id="297" r:id="rId6"/>
    <p:sldId id="313" r:id="rId7"/>
    <p:sldId id="314" r:id="rId8"/>
    <p:sldId id="316" r:id="rId9"/>
    <p:sldId id="317" r:id="rId10"/>
    <p:sldId id="320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643ED11-7E33-4841-999E-82657331032D}">
          <p14:sldIdLst>
            <p14:sldId id="256"/>
            <p14:sldId id="299"/>
            <p14:sldId id="310"/>
            <p14:sldId id="311"/>
            <p14:sldId id="297"/>
            <p14:sldId id="313"/>
            <p14:sldId id="314"/>
            <p14:sldId id="316"/>
            <p14:sldId id="317"/>
            <p14:sldId id="320"/>
            <p14:sldId id="29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93"/>
    <a:srgbClr val="E4342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1130" y="-1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965E3-7467-4B4B-83BE-1BBE2729006D}" type="datetimeFigureOut">
              <a:rPr lang="de-DE" smtClean="0"/>
              <a:t>13.03.2015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8DB71-CBD1-4874-8195-194E44FEF6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84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16769"/>
            <a:ext cx="7772400" cy="1470025"/>
          </a:xfrm>
        </p:spPr>
        <p:txBody>
          <a:bodyPr/>
          <a:lstStyle>
            <a:lvl1pPr>
              <a:defRPr>
                <a:solidFill>
                  <a:srgbClr val="004393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6864" cy="936104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1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3/13/2015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3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93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smtClean="0"/>
              <a:t>3/13/2015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004393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3/13/2015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526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93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3/13/2015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775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3/13/2015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368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3/13/2015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048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3/13/2015</a:t>
            </a:fld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16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3/13/2015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158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BF77-059D-43D2-8ACA-54D4773CBBC1}" type="datetimeFigureOut">
              <a:rPr lang="en-US" noProof="0" smtClean="0"/>
              <a:t>3/13/2015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3467-8DF4-418F-84D3-AB8C77A8C7C8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289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BF77-059D-43D2-8ACA-54D4773CBBC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F3467-8DF4-418F-84D3-AB8C77A8C7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43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g.at/eureka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olaf.hartmann@ffg.a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ffg.at/" TargetMode="External"/><Relationship Id="rId4" Type="http://schemas.openxmlformats.org/officeDocument/2006/relationships/hyperlink" Target="mailto:ralf.koenig@ffg.a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ekanetwork.org/c/document_library/get_file?uuid=74042780-39b9-43c2-b4be-5fb75b2fb5cd&amp;groupId=10137" TargetMode="External"/><Relationship Id="rId2" Type="http://schemas.openxmlformats.org/officeDocument/2006/relationships/hyperlink" Target="http://www.eurekanetwork.org/danube-region-call-for-projec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eureka_danube@eurekanetwork.org" TargetMode="External"/><Relationship Id="rId4" Type="http://schemas.openxmlformats.org/officeDocument/2006/relationships/hyperlink" Target="http://www.eurekanetwork.org/c/document_library/get_file?uuid=67b5cd70-b333-4755-937e-576c054ac7ed&amp;groupId=1013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urekanetwork.org/danube-region-call-for-projec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1260000"/>
            <a:ext cx="7740000" cy="1440000"/>
          </a:xfrm>
        </p:spPr>
        <p:txBody>
          <a:bodyPr>
            <a:normAutofit/>
          </a:bodyPr>
          <a:lstStyle/>
          <a:p>
            <a:r>
              <a:rPr lang="en-US" sz="3600" b="1" dirty="0"/>
              <a:t>„E!DI“ – </a:t>
            </a:r>
            <a:r>
              <a:rPr lang="en-US" sz="3600" b="1" dirty="0" smtClean="0"/>
              <a:t>EUREKA </a:t>
            </a:r>
            <a:r>
              <a:rPr lang="en-US" sz="3600" b="1" dirty="0"/>
              <a:t>Danube Initiative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400" dirty="0"/>
              <a:t>Common Call for Cross-border Co-operative </a:t>
            </a:r>
            <a:r>
              <a:rPr lang="en-US" sz="2400" dirty="0" smtClean="0"/>
              <a:t>Projects</a:t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the Danube Region 2015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7740000" cy="1800000"/>
          </a:xfrm>
        </p:spPr>
        <p:txBody>
          <a:bodyPr anchor="ctr" anchorCtr="0"/>
          <a:lstStyle/>
          <a:p>
            <a:r>
              <a:rPr lang="de-DE" sz="2400" b="1" dirty="0" smtClean="0"/>
              <a:t>First Name </a:t>
            </a:r>
            <a:r>
              <a:rPr lang="de-DE" sz="2400" b="1" dirty="0" err="1" smtClean="0"/>
              <a:t>Surname</a:t>
            </a:r>
            <a:endParaRPr lang="de-DE" sz="2400" b="1" dirty="0" smtClean="0"/>
          </a:p>
          <a:p>
            <a:r>
              <a:rPr lang="de-DE" sz="2000" dirty="0" smtClean="0"/>
              <a:t>Organisation Name</a:t>
            </a:r>
            <a:endParaRPr lang="de-DE" sz="2000" dirty="0"/>
          </a:p>
          <a:p>
            <a:r>
              <a:rPr lang="de-DE" sz="2000" dirty="0" smtClean="0"/>
              <a:t>Event Title</a:t>
            </a:r>
          </a:p>
          <a:p>
            <a:r>
              <a:rPr lang="de-DE" sz="2000" dirty="0" smtClean="0"/>
              <a:t>Event Date, </a:t>
            </a:r>
            <a:r>
              <a:rPr lang="de-DE" sz="2000" dirty="0"/>
              <a:t>Event </a:t>
            </a:r>
            <a:r>
              <a:rPr lang="de-DE" sz="2000" dirty="0" smtClean="0"/>
              <a:t>City, Event Country</a:t>
            </a:r>
            <a:endParaRPr lang="de-DE" sz="2000" dirty="0"/>
          </a:p>
        </p:txBody>
      </p:sp>
      <p:pic>
        <p:nvPicPr>
          <p:cNvPr id="5" name="Picture 2" descr="http://www.eurekanetwork.org/image/image_gallery?uuid=af7a850f-019f-4f56-a507-680f383cce71&amp;groupId=10137&amp;t=12562158808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" y="5517232"/>
            <a:ext cx="2566359" cy="12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00" y="270000"/>
            <a:ext cx="8136000" cy="1080000"/>
          </a:xfrm>
        </p:spPr>
        <p:txBody>
          <a:bodyPr anchor="t" anchorCtr="0"/>
          <a:lstStyle/>
          <a:p>
            <a:pPr algn="l"/>
            <a:r>
              <a:rPr lang="en-GB" dirty="0" smtClean="0"/>
              <a:t>Contact</a:t>
            </a:r>
            <a:endParaRPr lang="de-DE" dirty="0" smtClean="0"/>
          </a:p>
        </p:txBody>
      </p:sp>
      <p:sp>
        <p:nvSpPr>
          <p:cNvPr id="133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79A4C4-9492-4B96-82D7-7CD10DF64D20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0000" y="1440000"/>
            <a:ext cx="468052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b="1" dirty="0" err="1">
                <a:solidFill>
                  <a:schemeClr val="tx2"/>
                </a:solidFill>
                <a:latin typeface="Calibri (Textkörper)"/>
              </a:rPr>
              <a:t>Dr.</a:t>
            </a:r>
            <a:r>
              <a:rPr lang="en-GB" b="1" dirty="0">
                <a:solidFill>
                  <a:schemeClr val="tx2"/>
                </a:solidFill>
                <a:latin typeface="Calibri (Textkörper)"/>
              </a:rPr>
              <a:t> Olaf </a:t>
            </a:r>
            <a:r>
              <a:rPr lang="en-GB" b="1" dirty="0" smtClean="0">
                <a:solidFill>
                  <a:schemeClr val="tx2"/>
                </a:solidFill>
                <a:latin typeface="Calibri (Textkörper)"/>
              </a:rPr>
              <a:t>HARTMANN</a:t>
            </a:r>
          </a:p>
          <a:p>
            <a:r>
              <a:rPr lang="en-GB" sz="1600" b="1" dirty="0" smtClean="0">
                <a:solidFill>
                  <a:schemeClr val="tx2"/>
                </a:solidFill>
                <a:latin typeface="Calibri (Textkörper)"/>
              </a:rPr>
              <a:t>(Austrian EUREKA NPC</a:t>
            </a:r>
            <a:r>
              <a:rPr lang="en-GB" sz="1600" b="1" dirty="0">
                <a:solidFill>
                  <a:schemeClr val="tx2"/>
                </a:solidFill>
                <a:latin typeface="Calibri (Textkörper)"/>
              </a:rPr>
              <a:t>)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Calibri (Textkörper)"/>
              </a:rPr>
              <a:t>Austrian </a:t>
            </a:r>
            <a:r>
              <a:rPr lang="en-GB" sz="1600" dirty="0">
                <a:solidFill>
                  <a:schemeClr val="tx2"/>
                </a:solidFill>
                <a:latin typeface="Calibri (Textkörper)"/>
              </a:rPr>
              <a:t>EUREKA Office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Calibri (Textkörper)"/>
              </a:rPr>
              <a:t>FFG - Austrian </a:t>
            </a:r>
            <a:r>
              <a:rPr lang="en-US" sz="1600" dirty="0">
                <a:solidFill>
                  <a:schemeClr val="tx2"/>
                </a:solidFill>
                <a:latin typeface="Calibri (Textkörper)"/>
              </a:rPr>
              <a:t>Research and Promotion Agency </a:t>
            </a:r>
            <a:br>
              <a:rPr lang="en-US" sz="1600" dirty="0">
                <a:solidFill>
                  <a:schemeClr val="tx2"/>
                </a:solidFill>
                <a:latin typeface="Calibri (Textkörper)"/>
              </a:rPr>
            </a:br>
            <a:r>
              <a:rPr lang="en-US" sz="1600" dirty="0" smtClean="0">
                <a:solidFill>
                  <a:schemeClr val="tx2"/>
                </a:solidFill>
                <a:latin typeface="Calibri (Textkörper)"/>
              </a:rPr>
              <a:t>Vienna</a:t>
            </a:r>
            <a:r>
              <a:rPr lang="en-US" sz="1600" dirty="0">
                <a:solidFill>
                  <a:schemeClr val="tx2"/>
                </a:solidFill>
                <a:latin typeface="Calibri (Textkörper)"/>
              </a:rPr>
              <a:t>, Austria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Calibri (Textkörper)"/>
              </a:rPr>
              <a:t>Phone</a:t>
            </a:r>
            <a:r>
              <a:rPr lang="en-GB" sz="1600" dirty="0">
                <a:solidFill>
                  <a:schemeClr val="tx2"/>
                </a:solidFill>
                <a:latin typeface="Calibri (Textkörper)"/>
              </a:rPr>
              <a:t>:	+43 (0)57755 - </a:t>
            </a:r>
            <a:r>
              <a:rPr lang="en-GB" sz="1600" dirty="0" smtClean="0">
                <a:solidFill>
                  <a:schemeClr val="tx2"/>
                </a:solidFill>
                <a:latin typeface="Calibri (Textkörper)"/>
              </a:rPr>
              <a:t>4902</a:t>
            </a:r>
            <a:endParaRPr lang="en-GB" sz="1600" dirty="0">
              <a:solidFill>
                <a:schemeClr val="tx2"/>
              </a:solidFill>
              <a:latin typeface="Calibri (Textkörper)"/>
            </a:endParaRPr>
          </a:p>
          <a:p>
            <a:r>
              <a:rPr lang="en-GB" sz="1600" dirty="0" smtClean="0">
                <a:solidFill>
                  <a:schemeClr val="tx2"/>
                </a:solidFill>
                <a:latin typeface="Calibri (Textkörper)"/>
                <a:hlinkClick r:id="rId2"/>
              </a:rPr>
              <a:t>olaf.hartmann@ffg.at</a:t>
            </a:r>
            <a:r>
              <a:rPr lang="en-GB" sz="1600" dirty="0" smtClean="0">
                <a:solidFill>
                  <a:schemeClr val="tx2"/>
                </a:solidFill>
                <a:latin typeface="Calibri (Textkörper)"/>
              </a:rPr>
              <a:t> </a:t>
            </a:r>
          </a:p>
          <a:p>
            <a:r>
              <a:rPr lang="en-GB" sz="1600" dirty="0">
                <a:solidFill>
                  <a:schemeClr val="tx2"/>
                </a:solidFill>
                <a:latin typeface="Calibri (Textkörper)"/>
                <a:hlinkClick r:id="rId3"/>
              </a:rPr>
              <a:t>https://</a:t>
            </a:r>
            <a:r>
              <a:rPr lang="en-GB" sz="1600" dirty="0" smtClean="0">
                <a:solidFill>
                  <a:schemeClr val="tx2"/>
                </a:solidFill>
                <a:latin typeface="Calibri (Textkörper)"/>
                <a:hlinkClick r:id="rId3"/>
              </a:rPr>
              <a:t>www.ffg.at/eureka</a:t>
            </a:r>
            <a:r>
              <a:rPr lang="en-GB" sz="1600" dirty="0" smtClean="0">
                <a:solidFill>
                  <a:schemeClr val="tx2"/>
                </a:solidFill>
                <a:latin typeface="Calibri (Textkörper)"/>
              </a:rPr>
              <a:t> </a:t>
            </a:r>
            <a:endParaRPr lang="en-GB" sz="1600" dirty="0">
              <a:solidFill>
                <a:schemeClr val="tx2"/>
              </a:solidFill>
              <a:latin typeface="Calibri (Textkörper)"/>
            </a:endParaRPr>
          </a:p>
          <a:p>
            <a:endParaRPr lang="de-DE" sz="1600" dirty="0">
              <a:solidFill>
                <a:schemeClr val="tx2"/>
              </a:solidFill>
              <a:latin typeface="Calibri (Textkörper)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0000" y="4140000"/>
            <a:ext cx="467995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Calibri (Textkörper)"/>
              </a:rPr>
              <a:t>Dipl.-Phys. Ralf </a:t>
            </a:r>
            <a:r>
              <a:rPr lang="en-GB" b="1" dirty="0" smtClean="0">
                <a:solidFill>
                  <a:schemeClr val="tx2"/>
                </a:solidFill>
                <a:latin typeface="Calibri (Textkörper)"/>
              </a:rPr>
              <a:t>KÖNIG</a:t>
            </a:r>
            <a:endParaRPr lang="en-GB" b="1" dirty="0">
              <a:solidFill>
                <a:schemeClr val="tx2"/>
              </a:solidFill>
              <a:latin typeface="Calibri (Textkörper)"/>
            </a:endParaRPr>
          </a:p>
          <a:p>
            <a:r>
              <a:rPr lang="en-GB" sz="1600" b="1" dirty="0" smtClean="0">
                <a:solidFill>
                  <a:schemeClr val="tx2"/>
                </a:solidFill>
                <a:latin typeface="Calibri (Textkörper)"/>
              </a:rPr>
              <a:t>Staff Position International Cooperation</a:t>
            </a:r>
          </a:p>
          <a:p>
            <a:r>
              <a:rPr lang="en-GB" sz="1600" b="1" dirty="0" smtClean="0">
                <a:solidFill>
                  <a:schemeClr val="tx2"/>
                </a:solidFill>
                <a:latin typeface="Calibri (Textkörper)"/>
              </a:rPr>
              <a:t>(Danube-</a:t>
            </a:r>
            <a:r>
              <a:rPr lang="en-GB" sz="1600" b="1" dirty="0" err="1" smtClean="0">
                <a:solidFill>
                  <a:schemeClr val="tx2"/>
                </a:solidFill>
                <a:latin typeface="Calibri (Textkörper)"/>
              </a:rPr>
              <a:t>INCO.Net</a:t>
            </a:r>
            <a:r>
              <a:rPr lang="en-GB" sz="1600" b="1" dirty="0" smtClean="0">
                <a:solidFill>
                  <a:schemeClr val="tx2"/>
                </a:solidFill>
                <a:latin typeface="Calibri (Textkörper)"/>
              </a:rPr>
              <a:t> Project Task Leader)</a:t>
            </a:r>
            <a:endParaRPr lang="en-GB" sz="1600" b="1" dirty="0">
              <a:solidFill>
                <a:schemeClr val="tx2"/>
              </a:solidFill>
              <a:latin typeface="Calibri (Textkörper)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Calibri (Textkörper)"/>
              </a:rPr>
              <a:t>FFG - Austrian </a:t>
            </a:r>
            <a:r>
              <a:rPr lang="en-US" sz="1600" dirty="0">
                <a:solidFill>
                  <a:schemeClr val="tx2"/>
                </a:solidFill>
                <a:latin typeface="Calibri (Textkörper)"/>
              </a:rPr>
              <a:t>Research and Promotion Agency </a:t>
            </a:r>
            <a:r>
              <a:rPr lang="en-US" sz="1600" dirty="0" smtClean="0">
                <a:solidFill>
                  <a:schemeClr val="tx2"/>
                </a:solidFill>
                <a:latin typeface="Calibri (Textkörper)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Calibri (Textkörper)"/>
              </a:rPr>
            </a:br>
            <a:r>
              <a:rPr lang="en-US" sz="1600" dirty="0" smtClean="0">
                <a:solidFill>
                  <a:schemeClr val="tx2"/>
                </a:solidFill>
                <a:latin typeface="Calibri (Textkörper)"/>
              </a:rPr>
              <a:t>Vienna</a:t>
            </a:r>
            <a:r>
              <a:rPr lang="en-US" sz="1600" dirty="0">
                <a:solidFill>
                  <a:schemeClr val="tx2"/>
                </a:solidFill>
                <a:latin typeface="Calibri (Textkörper)"/>
              </a:rPr>
              <a:t>, Austria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Calibri (Textkörper)"/>
              </a:rPr>
              <a:t>Phone</a:t>
            </a:r>
            <a:r>
              <a:rPr lang="en-GB" sz="1600" dirty="0">
                <a:solidFill>
                  <a:schemeClr val="tx2"/>
                </a:solidFill>
                <a:latin typeface="Calibri (Textkörper)"/>
              </a:rPr>
              <a:t>:	+43 (0)57755 - 4601</a:t>
            </a:r>
          </a:p>
          <a:p>
            <a:r>
              <a:rPr lang="en-GB" sz="1600" dirty="0">
                <a:solidFill>
                  <a:schemeClr val="tx2"/>
                </a:solidFill>
                <a:latin typeface="Calibri (Textkörper)"/>
                <a:hlinkClick r:id="rId4"/>
              </a:rPr>
              <a:t>ralf.koenig@ffg.at</a:t>
            </a:r>
            <a:r>
              <a:rPr lang="en-GB" sz="1600" dirty="0">
                <a:solidFill>
                  <a:schemeClr val="tx2"/>
                </a:solidFill>
                <a:latin typeface="Calibri (Textkörper)"/>
              </a:rPr>
              <a:t> </a:t>
            </a:r>
            <a:endParaRPr lang="en-GB" sz="1600" dirty="0" smtClean="0">
              <a:solidFill>
                <a:schemeClr val="tx2"/>
              </a:solidFill>
              <a:latin typeface="Calibri (Textkörper)"/>
            </a:endParaRPr>
          </a:p>
          <a:p>
            <a:r>
              <a:rPr lang="en-GB" sz="1600" dirty="0" smtClean="0">
                <a:solidFill>
                  <a:schemeClr val="tx2"/>
                </a:solidFill>
                <a:latin typeface="Calibri (Textkörper)"/>
                <a:hlinkClick r:id="rId5"/>
              </a:rPr>
              <a:t>www.ffg.at</a:t>
            </a:r>
            <a:r>
              <a:rPr lang="en-GB" sz="1600" dirty="0" smtClean="0">
                <a:solidFill>
                  <a:schemeClr val="tx2"/>
                </a:solidFill>
                <a:latin typeface="Calibri (Textkörper)"/>
              </a:rPr>
              <a:t> </a:t>
            </a:r>
            <a:endParaRPr lang="en-GB" sz="1600" dirty="0">
              <a:solidFill>
                <a:schemeClr val="tx2"/>
              </a:solidFill>
              <a:latin typeface="Calibri (Textkörper)"/>
            </a:endParaRPr>
          </a:p>
          <a:p>
            <a:pPr>
              <a:spcBef>
                <a:spcPct val="20000"/>
              </a:spcBef>
            </a:pPr>
            <a:endParaRPr lang="de-DE" sz="1600" dirty="0">
              <a:solidFill>
                <a:schemeClr val="tx2"/>
              </a:solidFill>
              <a:latin typeface="Calibri (Textkörper)"/>
            </a:endParaRPr>
          </a:p>
        </p:txBody>
      </p:sp>
      <p:pic>
        <p:nvPicPr>
          <p:cNvPr id="7" name="irc_mi" descr="http://redox-labs.com/wordpress/wp-content/uploads/2014/03/ffg_logo_4c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60" y="4206216"/>
            <a:ext cx="2075688" cy="95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www.eurekanetwork.org/image/image_gallery?uuid=49bc6805-429e-4d10-b3de-b2220fb18fe6&amp;groupId=10137&amp;t=14029014829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3" y="1103386"/>
            <a:ext cx="14382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80000" cy="13500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200" dirty="0"/>
              <a:t>„E!DI“ Multilateral Call 2015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i="1" dirty="0" smtClean="0"/>
              <a:t>EUREKA </a:t>
            </a:r>
            <a:r>
              <a:rPr lang="en-US" sz="2400" i="1" dirty="0"/>
              <a:t>Countries </a:t>
            </a:r>
            <a:r>
              <a:rPr lang="en-US" sz="2400" i="1" dirty="0" smtClean="0"/>
              <a:t>in </a:t>
            </a:r>
            <a:r>
              <a:rPr lang="en-US" sz="2400" i="1" dirty="0"/>
              <a:t>the Danube Region</a:t>
            </a:r>
            <a:endParaRPr lang="en-GB" sz="24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569811"/>
            <a:ext cx="6390195" cy="364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922008" y="1412776"/>
            <a:ext cx="1970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Austria</a:t>
            </a:r>
            <a:br>
              <a:rPr lang="de-AT" dirty="0" smtClean="0"/>
            </a:br>
            <a:r>
              <a:rPr lang="de-AT" dirty="0" err="1" smtClean="0"/>
              <a:t>Bosnia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/>
              <a:t/>
            </a:r>
            <a:br>
              <a:rPr lang="de-AT" dirty="0"/>
            </a:br>
            <a:r>
              <a:rPr lang="de-AT" dirty="0" err="1" smtClean="0"/>
              <a:t>Hercegovina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Bulgaria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Croatia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Czech </a:t>
            </a:r>
            <a:r>
              <a:rPr lang="de-AT" dirty="0" err="1" smtClean="0"/>
              <a:t>Republic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Hungary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Montenegro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Romania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Serbia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Slovak</a:t>
            </a:r>
            <a:r>
              <a:rPr lang="de-AT" dirty="0" smtClean="0"/>
              <a:t> </a:t>
            </a:r>
            <a:r>
              <a:rPr lang="de-AT" dirty="0" err="1" smtClean="0"/>
              <a:t>Republic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i="1" dirty="0" err="1" smtClean="0"/>
              <a:t>Slovenia</a:t>
            </a:r>
            <a:endParaRPr lang="de-AT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i="1" dirty="0" smtClean="0"/>
              <a:t>Ukraine</a:t>
            </a:r>
            <a:endParaRPr lang="en-US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531813" y="5573938"/>
            <a:ext cx="684849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004393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de-AT" dirty="0" err="1">
                <a:solidFill>
                  <a:srgbClr val="004393"/>
                </a:solidFill>
                <a:latin typeface="+mj-lt"/>
                <a:ea typeface="+mj-ea"/>
                <a:cs typeface="+mj-cs"/>
              </a:rPr>
              <a:t>vast</a:t>
            </a:r>
            <a:r>
              <a:rPr lang="de-AT" dirty="0">
                <a:solidFill>
                  <a:srgbClr val="00439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dirty="0" err="1">
                <a:solidFill>
                  <a:srgbClr val="004393"/>
                </a:solidFill>
                <a:latin typeface="+mj-lt"/>
                <a:ea typeface="+mj-ea"/>
                <a:cs typeface="+mj-cs"/>
              </a:rPr>
              <a:t>majority</a:t>
            </a:r>
            <a:r>
              <a:rPr lang="de-AT" dirty="0">
                <a:solidFill>
                  <a:srgbClr val="00439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dirty="0" err="1">
                <a:solidFill>
                  <a:srgbClr val="004393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AT" dirty="0">
                <a:solidFill>
                  <a:srgbClr val="00439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dirty="0" err="1">
                <a:solidFill>
                  <a:srgbClr val="004393"/>
                </a:solidFill>
                <a:latin typeface="+mj-lt"/>
                <a:ea typeface="+mj-ea"/>
                <a:cs typeface="+mj-cs"/>
              </a:rPr>
              <a:t>Danube</a:t>
            </a:r>
            <a:r>
              <a:rPr lang="de-AT" dirty="0">
                <a:solidFill>
                  <a:srgbClr val="004393"/>
                </a:solidFill>
                <a:latin typeface="+mj-lt"/>
                <a:ea typeface="+mj-ea"/>
                <a:cs typeface="+mj-cs"/>
              </a:rPr>
              <a:t> Region countries </a:t>
            </a:r>
            <a:r>
              <a:rPr lang="de-AT" dirty="0" err="1">
                <a:solidFill>
                  <a:srgbClr val="004393"/>
                </a:solidFill>
                <a:latin typeface="+mj-lt"/>
                <a:ea typeface="+mj-ea"/>
                <a:cs typeface="+mj-cs"/>
              </a:rPr>
              <a:t>are</a:t>
            </a:r>
            <a:r>
              <a:rPr lang="de-AT" dirty="0">
                <a:solidFill>
                  <a:srgbClr val="00439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dirty="0" err="1">
                <a:solidFill>
                  <a:srgbClr val="004393"/>
                </a:solidFill>
                <a:latin typeface="+mj-lt"/>
                <a:ea typeface="+mj-ea"/>
                <a:cs typeface="+mj-cs"/>
              </a:rPr>
              <a:t>members</a:t>
            </a:r>
            <a:r>
              <a:rPr lang="de-AT" dirty="0">
                <a:solidFill>
                  <a:srgbClr val="00439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dirty="0" err="1">
                <a:solidFill>
                  <a:srgbClr val="004393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AT" dirty="0">
                <a:solidFill>
                  <a:srgbClr val="004393"/>
                </a:solidFill>
                <a:latin typeface="+mj-lt"/>
                <a:ea typeface="+mj-ea"/>
                <a:cs typeface="+mj-cs"/>
              </a:rPr>
              <a:t> EUREKA</a:t>
            </a:r>
            <a:endParaRPr lang="en-US" dirty="0">
              <a:solidFill>
                <a:srgbClr val="00439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1812" y="4797152"/>
            <a:ext cx="551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/>
              <a:t>Courtesy</a:t>
            </a:r>
            <a:r>
              <a:rPr lang="de-AT" sz="1200" dirty="0" smtClean="0"/>
              <a:t>: EUREKA </a:t>
            </a:r>
            <a:r>
              <a:rPr lang="de-AT" sz="1200" dirty="0" err="1" smtClean="0"/>
              <a:t>secretariat</a:t>
            </a:r>
            <a:endParaRPr lang="de-AT" sz="1200" dirty="0" smtClean="0"/>
          </a:p>
          <a:p>
            <a:r>
              <a:rPr lang="de-AT" sz="1200" dirty="0" smtClean="0"/>
              <a:t>(</a:t>
            </a:r>
            <a:r>
              <a:rPr lang="de-AT" sz="1200" dirty="0" err="1" smtClean="0"/>
              <a:t>the</a:t>
            </a:r>
            <a:r>
              <a:rPr lang="de-AT" sz="1200" dirty="0" smtClean="0"/>
              <a:t> </a:t>
            </a:r>
            <a:r>
              <a:rPr lang="de-AT" sz="1200" dirty="0" err="1" smtClean="0"/>
              <a:t>colour</a:t>
            </a:r>
            <a:r>
              <a:rPr lang="de-AT" sz="1200" dirty="0" smtClean="0"/>
              <a:t> </a:t>
            </a:r>
            <a:r>
              <a:rPr lang="de-AT" sz="1200" dirty="0" err="1" smtClean="0"/>
              <a:t>code</a:t>
            </a:r>
            <a:r>
              <a:rPr lang="de-AT" sz="1200" dirty="0" smtClean="0"/>
              <a:t> </a:t>
            </a:r>
            <a:r>
              <a:rPr lang="de-AT" sz="1200" dirty="0" err="1" smtClean="0"/>
              <a:t>represents</a:t>
            </a:r>
            <a:r>
              <a:rPr lang="de-AT" sz="1200" dirty="0" smtClean="0"/>
              <a:t> </a:t>
            </a:r>
            <a:r>
              <a:rPr lang="de-AT" sz="1200" dirty="0" err="1" smtClean="0"/>
              <a:t>the</a:t>
            </a:r>
            <a:r>
              <a:rPr lang="de-AT" sz="1200" dirty="0" smtClean="0"/>
              <a:t> </a:t>
            </a:r>
            <a:r>
              <a:rPr lang="de-AT" sz="1200" dirty="0" err="1" smtClean="0"/>
              <a:t>number</a:t>
            </a:r>
            <a:r>
              <a:rPr lang="de-AT" sz="1200" dirty="0" smtClean="0"/>
              <a:t> </a:t>
            </a:r>
            <a:r>
              <a:rPr lang="de-AT" sz="1200" dirty="0" err="1" smtClean="0"/>
              <a:t>of</a:t>
            </a:r>
            <a:r>
              <a:rPr lang="de-AT" sz="1200" dirty="0" smtClean="0"/>
              <a:t> </a:t>
            </a:r>
            <a:r>
              <a:rPr lang="de-AT" sz="1200" dirty="0" err="1" smtClean="0"/>
              <a:t>Danube</a:t>
            </a:r>
            <a:r>
              <a:rPr lang="de-AT" sz="1200" dirty="0" smtClean="0"/>
              <a:t> </a:t>
            </a:r>
            <a:r>
              <a:rPr lang="de-AT" sz="1200" dirty="0" err="1" smtClean="0"/>
              <a:t>project</a:t>
            </a:r>
            <a:r>
              <a:rPr lang="de-AT" sz="1200" dirty="0" smtClean="0"/>
              <a:t> </a:t>
            </a:r>
            <a:r>
              <a:rPr lang="de-AT" sz="1200" dirty="0" err="1" smtClean="0"/>
              <a:t>participations</a:t>
            </a:r>
            <a:r>
              <a:rPr lang="de-AT" sz="1200" dirty="0" smtClean="0"/>
              <a:t> in </a:t>
            </a:r>
            <a:r>
              <a:rPr lang="de-AT" sz="1200" dirty="0" err="1" smtClean="0"/>
              <a:t>the</a:t>
            </a:r>
            <a:r>
              <a:rPr lang="de-AT" sz="1200" dirty="0" smtClean="0"/>
              <a:t> </a:t>
            </a:r>
            <a:r>
              <a:rPr lang="de-AT" sz="1200" dirty="0" err="1" smtClean="0"/>
              <a:t>past</a:t>
            </a:r>
            <a:r>
              <a:rPr lang="de-AT" sz="1200" dirty="0" smtClean="0"/>
              <a:t>) </a:t>
            </a:r>
            <a:endParaRPr lang="en-US" sz="1200" dirty="0"/>
          </a:p>
        </p:txBody>
      </p:sp>
      <p:pic>
        <p:nvPicPr>
          <p:cNvPr id="10" name="Picture 2" descr="http://www.eurekanetwork.org/image/image_gallery?uuid=49bc6805-429e-4d10-b3de-b2220fb18fe6&amp;groupId=10137&amp;t=14029014829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3" y="-171400"/>
            <a:ext cx="14382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80000" cy="13500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200" dirty="0"/>
              <a:t>„E!DI“ Multilateral Call </a:t>
            </a:r>
            <a:r>
              <a:rPr lang="en-US" sz="3200" dirty="0" smtClean="0"/>
              <a:t>2015</a:t>
            </a:r>
            <a:br>
              <a:rPr lang="en-US" sz="3200" dirty="0" smtClean="0"/>
            </a:br>
            <a:r>
              <a:rPr lang="en-US" sz="2400" i="1" dirty="0" smtClean="0"/>
              <a:t>Motivation </a:t>
            </a:r>
            <a:r>
              <a:rPr lang="en-US" sz="2400" i="1" dirty="0"/>
              <a:t>behind EUREKA‘s initiative</a:t>
            </a:r>
            <a:endParaRPr lang="en-GB" sz="24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000" y="1800000"/>
            <a:ext cx="8280000" cy="4860000"/>
          </a:xfrm>
        </p:spPr>
        <p:txBody>
          <a:bodyPr>
            <a:normAutofit/>
          </a:bodyPr>
          <a:lstStyle/>
          <a:p>
            <a:r>
              <a:rPr lang="en-US" sz="2400" dirty="0"/>
              <a:t>Propose EUREKA as a collaboration tool to support cross-border co-operative </a:t>
            </a:r>
            <a:r>
              <a:rPr lang="en-US" sz="2400" dirty="0" smtClean="0"/>
              <a:t>projects</a:t>
            </a:r>
          </a:p>
          <a:p>
            <a:endParaRPr lang="en-US" sz="1200" dirty="0"/>
          </a:p>
          <a:p>
            <a:r>
              <a:rPr lang="en-US" sz="2400" dirty="0"/>
              <a:t>Count on EUREKA‘s 30 years </a:t>
            </a:r>
            <a:r>
              <a:rPr lang="en-US" sz="2400" dirty="0" smtClean="0"/>
              <a:t>experience</a:t>
            </a:r>
          </a:p>
          <a:p>
            <a:endParaRPr lang="en-US" sz="1200" dirty="0"/>
          </a:p>
          <a:p>
            <a:r>
              <a:rPr lang="en-US" sz="2400" dirty="0"/>
              <a:t>Complement the efforts in the basic research sector by industrial </a:t>
            </a:r>
            <a:r>
              <a:rPr lang="en-US" sz="2400" dirty="0" smtClean="0"/>
              <a:t>research</a:t>
            </a:r>
          </a:p>
          <a:p>
            <a:endParaRPr lang="en-US" sz="1200" dirty="0"/>
          </a:p>
          <a:p>
            <a:r>
              <a:rPr lang="en-US" sz="2400" dirty="0"/>
              <a:t>Make use of a variable geometry within the EUREKA network to launch a multilateral call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pic>
        <p:nvPicPr>
          <p:cNvPr id="4" name="Picture 2" descr="http://www.eurekanetwork.org/image/image_gallery?uuid=49bc6805-429e-4d10-b3de-b2220fb18fe6&amp;groupId=10137&amp;t=14029014829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3" y="-171400"/>
            <a:ext cx="14382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80000" cy="13500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200" dirty="0"/>
              <a:t>„</a:t>
            </a:r>
            <a:r>
              <a:rPr lang="en-US" sz="3200" dirty="0" smtClean="0"/>
              <a:t>E!DI“ Multilateral </a:t>
            </a:r>
            <a:r>
              <a:rPr lang="en-US" sz="3200" dirty="0"/>
              <a:t>Call </a:t>
            </a:r>
            <a:r>
              <a:rPr lang="en-US" sz="3200" dirty="0" smtClean="0"/>
              <a:t>2015</a:t>
            </a:r>
            <a:br>
              <a:rPr lang="en-US" sz="3200" dirty="0" smtClean="0"/>
            </a:br>
            <a:r>
              <a:rPr lang="en-US" sz="2400" i="1" dirty="0" smtClean="0"/>
              <a:t>Call Details</a:t>
            </a:r>
            <a:endParaRPr lang="en-GB" sz="24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000" y="1620000"/>
            <a:ext cx="8280000" cy="4860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Central </a:t>
            </a:r>
            <a:r>
              <a:rPr lang="en-US" sz="2400" dirty="0" smtClean="0"/>
              <a:t>website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www.eurekanetwork.org/danube-region-call-for-projects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Call i</a:t>
            </a:r>
            <a:r>
              <a:rPr lang="en-US" sz="2400" dirty="0" smtClean="0"/>
              <a:t>nformation</a:t>
            </a:r>
            <a:br>
              <a:rPr lang="en-US" sz="2400" dirty="0" smtClean="0"/>
            </a:b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3"/>
              </a:rPr>
              <a:t>Download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Key dates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2000" dirty="0"/>
              <a:t>Call opening </a:t>
            </a:r>
            <a:r>
              <a:rPr lang="en-US" sz="2000" dirty="0" smtClean="0"/>
              <a:t>:	March </a:t>
            </a:r>
            <a:r>
              <a:rPr lang="en-US" sz="2000" dirty="0"/>
              <a:t>9, 2015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2000" dirty="0"/>
              <a:t>Deadline project </a:t>
            </a:r>
            <a:r>
              <a:rPr lang="en-US" sz="2000" dirty="0" smtClean="0"/>
              <a:t>outlines:	April </a:t>
            </a:r>
            <a:r>
              <a:rPr lang="en-US" sz="2000" dirty="0"/>
              <a:t>30, 2015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2000" dirty="0"/>
              <a:t>Submission </a:t>
            </a:r>
            <a:r>
              <a:rPr lang="en-US" sz="2000" dirty="0" smtClean="0"/>
              <a:t>deadline:	June </a:t>
            </a:r>
            <a:r>
              <a:rPr lang="en-US" sz="2000" dirty="0"/>
              <a:t>17, </a:t>
            </a:r>
            <a:r>
              <a:rPr lang="en-US" sz="2000" dirty="0" smtClean="0"/>
              <a:t>2015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72000" algn="l"/>
              </a:tabLst>
            </a:pPr>
            <a:r>
              <a:rPr lang="en-US" sz="2000" dirty="0"/>
              <a:t>Labeling of successful </a:t>
            </a:r>
            <a:r>
              <a:rPr lang="en-US" sz="2000" dirty="0" smtClean="0"/>
              <a:t>Applications:	October </a:t>
            </a:r>
            <a:r>
              <a:rPr lang="en-US" sz="2000" dirty="0"/>
              <a:t>2015 / January 2016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Project application form</a:t>
            </a:r>
            <a:br>
              <a:rPr lang="en-US" sz="2400" dirty="0" smtClean="0"/>
            </a:b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>
                <a:hlinkClick r:id="rId4"/>
              </a:rPr>
              <a:t>Download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Contact</a:t>
            </a:r>
            <a:br>
              <a:rPr lang="en-US" sz="2400" dirty="0" smtClean="0"/>
            </a:br>
            <a:r>
              <a:rPr lang="en-US" sz="1800" dirty="0" smtClean="0">
                <a:hlinkClick r:id="rId5"/>
              </a:rPr>
              <a:t>eureka_danube@eurekanetwork.org</a:t>
            </a:r>
            <a:r>
              <a:rPr lang="en-US" sz="2400" dirty="0" smtClean="0"/>
              <a:t>  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pic>
        <p:nvPicPr>
          <p:cNvPr id="4" name="Picture 2" descr="http://www.eurekanetwork.org/image/image_gallery?uuid=49bc6805-429e-4d10-b3de-b2220fb18fe6&amp;groupId=10137&amp;t=14029014829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3" y="-171400"/>
            <a:ext cx="14382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80000" cy="13500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200" dirty="0"/>
              <a:t>„E!DI“ Multilateral Call </a:t>
            </a:r>
            <a:r>
              <a:rPr lang="en-US" sz="3200" dirty="0" smtClean="0"/>
              <a:t>2015</a:t>
            </a:r>
            <a:br>
              <a:rPr lang="en-US" sz="3200" dirty="0" smtClean="0"/>
            </a:br>
            <a:r>
              <a:rPr lang="en-US" sz="2400" i="1" dirty="0" smtClean="0"/>
              <a:t>General </a:t>
            </a:r>
            <a:r>
              <a:rPr lang="en-US" sz="2400" i="1" dirty="0"/>
              <a:t>Project Properties</a:t>
            </a:r>
            <a:endParaRPr lang="en-GB" sz="2400" i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829888"/>
              </p:ext>
            </p:extLst>
          </p:nvPr>
        </p:nvGraphicFramePr>
        <p:xfrm>
          <a:off x="540000" y="1980000"/>
          <a:ext cx="7207396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3698"/>
                <a:gridCol w="3603698"/>
              </a:tblGrid>
              <a:tr h="229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General Project Criteria</a:t>
                      </a:r>
                      <a:endParaRPr lang="en-US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 of projects</a:t>
                      </a:r>
                      <a:endParaRPr lang="en-US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Research and Development</a:t>
                      </a:r>
                      <a:endParaRPr lang="en-US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</a:tr>
              <a:tr h="229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Project Content/Goal</a:t>
                      </a:r>
                      <a:endParaRPr lang="en-US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New innovative product, process or service</a:t>
                      </a:r>
                      <a:endParaRPr lang="en-US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</a:tr>
              <a:tr h="229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Thematic Restrictions</a:t>
                      </a:r>
                      <a:endParaRPr lang="en-US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None </a:t>
                      </a:r>
                      <a:r>
                        <a:rPr lang="en-US" sz="1400" dirty="0">
                          <a:effectLst/>
                        </a:rPr>
                        <a:t>(“Bottom-up</a:t>
                      </a:r>
                      <a:r>
                        <a:rPr lang="en-US" sz="1400" dirty="0" smtClean="0">
                          <a:effectLst/>
                        </a:rPr>
                        <a:t>”)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but only civilian</a:t>
                      </a:r>
                      <a:r>
                        <a:rPr lang="en-US" sz="1400" baseline="0" dirty="0" smtClean="0">
                          <a:effectLst/>
                        </a:rPr>
                        <a:t> purpose</a:t>
                      </a:r>
                      <a:endParaRPr lang="en-US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</a:tr>
              <a:tr h="46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Type of Applicants</a:t>
                      </a:r>
                      <a:endParaRPr lang="en-US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SMEs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(for </a:t>
                      </a:r>
                      <a:r>
                        <a:rPr lang="en-US" sz="1400" dirty="0">
                          <a:effectLst/>
                        </a:rPr>
                        <a:t>other entities check country specific rules)</a:t>
                      </a:r>
                      <a:endParaRPr lang="en-US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</a:tr>
              <a:tr h="229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Minimum Number of Partners</a:t>
                      </a:r>
                      <a:endParaRPr lang="en-US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 independent enterprises</a:t>
                      </a:r>
                      <a:endParaRPr lang="en-US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</a:tr>
              <a:tr h="229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Minimum Number of Countries</a:t>
                      </a:r>
                      <a:endParaRPr lang="en-US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 Danube Region countries</a:t>
                      </a:r>
                      <a:endParaRPr lang="en-US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</a:tr>
              <a:tr h="229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Maximum budget share of a single entity</a:t>
                      </a:r>
                      <a:endParaRPr lang="en-US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75%</a:t>
                      </a:r>
                      <a:endParaRPr lang="en-US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</a:tr>
              <a:tr h="229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Project </a:t>
                      </a:r>
                      <a:r>
                        <a:rPr lang="en-US" sz="1400" dirty="0" smtClean="0">
                          <a:effectLst/>
                        </a:rPr>
                        <a:t>Duration </a:t>
                      </a:r>
                      <a:r>
                        <a:rPr lang="en-US" sz="1200" dirty="0" smtClean="0">
                          <a:effectLst/>
                        </a:rPr>
                        <a:t>(recommended)</a:t>
                      </a:r>
                      <a:endParaRPr lang="en-US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From 12 to 36 </a:t>
                      </a:r>
                      <a:r>
                        <a:rPr lang="en-US" sz="1400" dirty="0" smtClean="0">
                          <a:effectLst/>
                        </a:rPr>
                        <a:t>months</a:t>
                      </a:r>
                      <a:endParaRPr lang="en-US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</a:tr>
              <a:tr h="46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Project Funding</a:t>
                      </a:r>
                      <a:endParaRPr lang="en-US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By the National Funding </a:t>
                      </a:r>
                      <a:r>
                        <a:rPr lang="en-US" sz="1400" dirty="0" smtClean="0">
                          <a:effectLst/>
                        </a:rPr>
                        <a:t>Bodies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dirty="0" smtClean="0">
                          <a:effectLst/>
                        </a:rPr>
                        <a:t>check </a:t>
                      </a:r>
                      <a:r>
                        <a:rPr lang="en-US" sz="1400" dirty="0">
                          <a:effectLst/>
                        </a:rPr>
                        <a:t>the country specific information</a:t>
                      </a:r>
                      <a:endParaRPr lang="en-US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610" marR="81610" marT="0" marB="0"/>
                </a:tc>
              </a:tr>
            </a:tbl>
          </a:graphicData>
        </a:graphic>
      </p:graphicFrame>
      <p:pic>
        <p:nvPicPr>
          <p:cNvPr id="6" name="Picture 2" descr="http://www.eurekanetwork.org/image/image_gallery?uuid=49bc6805-429e-4d10-b3de-b2220fb18fe6&amp;groupId=10137&amp;t=14029014829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3" y="-171400"/>
            <a:ext cx="14382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80000" cy="13500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200" dirty="0"/>
              <a:t>„E!DI“ Multilateral Call </a:t>
            </a:r>
            <a:r>
              <a:rPr lang="en-US" sz="3200" dirty="0" smtClean="0"/>
              <a:t>2015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i="1" dirty="0"/>
              <a:t>Participating </a:t>
            </a:r>
            <a:r>
              <a:rPr lang="en-US" sz="2400" i="1" dirty="0" smtClean="0"/>
              <a:t>Countries</a:t>
            </a:r>
            <a:endParaRPr lang="en-GB" sz="24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000" y="1800000"/>
            <a:ext cx="8280000" cy="4860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Participating Countries („E!DI-countries</a:t>
            </a:r>
            <a:r>
              <a:rPr lang="en-US" sz="2400" b="1" dirty="0" smtClean="0"/>
              <a:t>“)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Austria (AT) </a:t>
            </a:r>
            <a:br>
              <a:rPr lang="en-US" sz="2000" dirty="0"/>
            </a:br>
            <a:r>
              <a:rPr lang="en-US" sz="2000" i="1" dirty="0"/>
              <a:t>Bosnia and Hercegovina (BA) [budget under reserve]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Bulgaria (BG) </a:t>
            </a:r>
            <a:r>
              <a:rPr lang="en-US" sz="2000" i="1" dirty="0"/>
              <a:t>[waiting for final budget confirmation]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Croatia (HR)</a:t>
            </a:r>
            <a:br>
              <a:rPr lang="en-US" sz="2000" dirty="0"/>
            </a:br>
            <a:r>
              <a:rPr lang="en-US" sz="2000" dirty="0"/>
              <a:t>Czech Republic (CZ)</a:t>
            </a:r>
            <a:br>
              <a:rPr lang="en-US" sz="2000" dirty="0"/>
            </a:br>
            <a:r>
              <a:rPr lang="en-US" sz="2000" dirty="0"/>
              <a:t>Germany (DE)</a:t>
            </a:r>
            <a:br>
              <a:rPr lang="en-US" sz="2000" dirty="0"/>
            </a:br>
            <a:r>
              <a:rPr lang="en-US" sz="2000" dirty="0"/>
              <a:t>Hungary (HU) </a:t>
            </a:r>
            <a:br>
              <a:rPr lang="en-US" sz="2000" dirty="0"/>
            </a:br>
            <a:r>
              <a:rPr lang="en-US" sz="2000" dirty="0"/>
              <a:t>Montenegro (ME) </a:t>
            </a:r>
            <a:br>
              <a:rPr lang="en-US" sz="2000" dirty="0"/>
            </a:br>
            <a:r>
              <a:rPr lang="en-US" sz="2000" dirty="0"/>
              <a:t>Romania (RO)</a:t>
            </a:r>
            <a:br>
              <a:rPr lang="en-US" sz="2000" dirty="0"/>
            </a:br>
            <a:r>
              <a:rPr lang="en-US" sz="2000" dirty="0"/>
              <a:t>Serbia (RS)</a:t>
            </a:r>
            <a:br>
              <a:rPr lang="en-US" sz="2000" dirty="0"/>
            </a:br>
            <a:r>
              <a:rPr lang="en-US" sz="2000" dirty="0"/>
              <a:t>Slovak Republic (SK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Country specific funding </a:t>
            </a:r>
            <a:r>
              <a:rPr lang="en-US" sz="2000" b="1" dirty="0" smtClean="0"/>
              <a:t>information </a:t>
            </a:r>
            <a:r>
              <a:rPr lang="en-US" sz="2000" b="1" dirty="0"/>
              <a:t>available from website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www.eurekanetwork.org/danube-region-call-for-projects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2" descr="http://www.eurekanetwork.org/image/image_gallery?uuid=49bc6805-429e-4d10-b3de-b2220fb18fe6&amp;groupId=10137&amp;t=14029014829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3" y="-171400"/>
            <a:ext cx="14382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80000" cy="13500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200" dirty="0"/>
              <a:t>„E!DI“ Multilateral Call </a:t>
            </a:r>
            <a:r>
              <a:rPr lang="en-US" sz="3200" dirty="0" smtClean="0"/>
              <a:t>2015</a:t>
            </a:r>
            <a:br>
              <a:rPr lang="en-US" sz="3200" dirty="0" smtClean="0"/>
            </a:br>
            <a:r>
              <a:rPr lang="en-US" sz="2400" i="1" dirty="0" smtClean="0"/>
              <a:t>Procedure</a:t>
            </a:r>
            <a:endParaRPr lang="en-GB" sz="24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000" y="1800000"/>
            <a:ext cx="8280000" cy="4860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</a:t>
            </a:r>
            <a:r>
              <a:rPr lang="en-US" sz="2400" b="1" dirty="0"/>
              <a:t>project outline</a:t>
            </a:r>
            <a:r>
              <a:rPr lang="en-US" sz="2400" dirty="0"/>
              <a:t> should provide information to the national offices to check basic issues like eligibility of the </a:t>
            </a:r>
            <a:r>
              <a:rPr lang="en-US" sz="2400" dirty="0" err="1"/>
              <a:t>proprosal</a:t>
            </a:r>
            <a:r>
              <a:rPr lang="en-US" sz="2400" dirty="0"/>
              <a:t> and the project partners.</a:t>
            </a:r>
            <a:br>
              <a:rPr lang="en-US" sz="2400" dirty="0"/>
            </a:br>
            <a:r>
              <a:rPr lang="en-US" sz="2400" dirty="0"/>
              <a:t>Participation the project outline phase is not compulsory but highly recommended.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check and the </a:t>
            </a:r>
            <a:r>
              <a:rPr lang="en-US" sz="2400" b="1" dirty="0"/>
              <a:t>evaluation of applications</a:t>
            </a:r>
            <a:r>
              <a:rPr lang="en-US" sz="2400" dirty="0"/>
              <a:t> are </a:t>
            </a:r>
            <a:r>
              <a:rPr lang="en-US" sz="2400" dirty="0" err="1"/>
              <a:t>organised</a:t>
            </a:r>
            <a:r>
              <a:rPr lang="en-US" sz="2400" dirty="0"/>
              <a:t> by the EUREKA national offices and/or the national funding bodies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If </a:t>
            </a:r>
            <a:r>
              <a:rPr lang="en-US" sz="2400" dirty="0"/>
              <a:t>all involved countries have evaluated positively, the project shall be endorsed for the EUREKA </a:t>
            </a:r>
            <a:r>
              <a:rPr lang="en-US" sz="2400" dirty="0" smtClean="0"/>
              <a:t>label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EUREKA </a:t>
            </a:r>
            <a:r>
              <a:rPr lang="en-US" sz="2400" dirty="0" smtClean="0"/>
              <a:t>High Level </a:t>
            </a:r>
            <a:r>
              <a:rPr lang="en-US" sz="2400" dirty="0"/>
              <a:t>Group</a:t>
            </a:r>
            <a:r>
              <a:rPr lang="en-US" sz="2400" dirty="0" smtClean="0"/>
              <a:t>).</a:t>
            </a:r>
            <a:endParaRPr lang="en-US" sz="1800" dirty="0"/>
          </a:p>
        </p:txBody>
      </p:sp>
      <p:pic>
        <p:nvPicPr>
          <p:cNvPr id="4" name="Picture 2" descr="http://www.eurekanetwork.org/image/image_gallery?uuid=49bc6805-429e-4d10-b3de-b2220fb18fe6&amp;groupId=10137&amp;t=14029014829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3" y="-171400"/>
            <a:ext cx="14382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4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80000" cy="13500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200" dirty="0"/>
              <a:t>„E!DI“ Multilateral Call </a:t>
            </a:r>
            <a:r>
              <a:rPr lang="en-US" sz="3200" dirty="0" smtClean="0"/>
              <a:t>2015</a:t>
            </a:r>
            <a:br>
              <a:rPr lang="en-US" sz="3200" dirty="0" smtClean="0"/>
            </a:br>
            <a:r>
              <a:rPr lang="en-US" sz="2400" i="1" dirty="0" smtClean="0"/>
              <a:t>Additional Remarks (1)</a:t>
            </a:r>
            <a:endParaRPr lang="en-GB" sz="24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000" y="1800000"/>
            <a:ext cx="8280000" cy="4860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Participation of other </a:t>
            </a:r>
            <a:r>
              <a:rPr lang="en-US" sz="2400" dirty="0" smtClean="0"/>
              <a:t>countries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2400" dirty="0"/>
              <a:t>At least two E!DI-countries are needed within the frame of this </a:t>
            </a:r>
            <a:r>
              <a:rPr lang="en-US" sz="2400" dirty="0" smtClean="0"/>
              <a:t>call.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2400" dirty="0"/>
              <a:t>Further participants from other EUREKA or third countries may be project partners - provided they have secured financing of their project parts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In the case of unavailability of public funding, participants may self fund their project </a:t>
            </a:r>
            <a:r>
              <a:rPr lang="en-US" sz="2400" dirty="0" smtClean="0"/>
              <a:t>part</a:t>
            </a:r>
            <a:endParaRPr lang="en-US" sz="1800" dirty="0"/>
          </a:p>
        </p:txBody>
      </p:sp>
      <p:pic>
        <p:nvPicPr>
          <p:cNvPr id="4" name="Picture 2" descr="http://www.eurekanetwork.org/image/image_gallery?uuid=49bc6805-429e-4d10-b3de-b2220fb18fe6&amp;groupId=10137&amp;t=14029014829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3" y="-171400"/>
            <a:ext cx="14382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80000" cy="135000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200" dirty="0"/>
              <a:t>„E!DI“ Multilateral Call </a:t>
            </a:r>
            <a:r>
              <a:rPr lang="en-US" sz="3200" dirty="0" smtClean="0"/>
              <a:t>2015</a:t>
            </a:r>
            <a:br>
              <a:rPr lang="en-US" sz="3200" dirty="0" smtClean="0"/>
            </a:br>
            <a:r>
              <a:rPr lang="en-US" sz="2400" i="1" dirty="0" smtClean="0"/>
              <a:t>Additional Remarks (2)</a:t>
            </a:r>
            <a:endParaRPr lang="en-GB" sz="24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000" y="1800000"/>
            <a:ext cx="8280000" cy="4860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effective start date for successful applications depends on the countries and funding bodies involved.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national offices (see </a:t>
            </a:r>
            <a:r>
              <a:rPr lang="en-US" sz="2400" dirty="0" smtClean="0"/>
              <a:t>contact details </a:t>
            </a:r>
            <a:r>
              <a:rPr lang="en-US" sz="2400" dirty="0"/>
              <a:t>in the country specific pages) are the contact points for any questions, advisory service and other call related </a:t>
            </a:r>
            <a:r>
              <a:rPr lang="en-US" sz="2400" dirty="0" smtClean="0"/>
              <a:t>issues.</a:t>
            </a:r>
            <a:endParaRPr lang="en-US" sz="1800" dirty="0"/>
          </a:p>
        </p:txBody>
      </p:sp>
      <p:pic>
        <p:nvPicPr>
          <p:cNvPr id="4" name="Picture 2" descr="http://www.eurekanetwork.org/image/image_gallery?uuid=49bc6805-429e-4d10-b3de-b2220fb18fe6&amp;groupId=10137&amp;t=14029014829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3" y="-171400"/>
            <a:ext cx="14382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</Words>
  <Application>Microsoft Office PowerPoint</Application>
  <PresentationFormat>Bildschirmpräsentation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„E!DI“ – EUREKA Danube Initiative Common Call for Cross-border Co-operative Projects in the Danube Region 2015</vt:lpstr>
      <vt:lpstr>„E!DI“ Multilateral Call 2015 EUREKA Countries in the Danube Region</vt:lpstr>
      <vt:lpstr>„E!DI“ Multilateral Call 2015 Motivation behind EUREKA‘s initiative</vt:lpstr>
      <vt:lpstr>„E!DI“ Multilateral Call 2015 Call Details</vt:lpstr>
      <vt:lpstr>„E!DI“ Multilateral Call 2015 General Project Properties</vt:lpstr>
      <vt:lpstr>„E!DI“ Multilateral Call 2015 Participating Countries</vt:lpstr>
      <vt:lpstr>„E!DI“ Multilateral Call 2015 Procedure</vt:lpstr>
      <vt:lpstr>„E!DI“ Multilateral Call 2015 Additional Remarks (1)</vt:lpstr>
      <vt:lpstr>„E!DI“ Multilateral Call 2015 Additional Remarks (2)</vt:lpstr>
      <vt:lpstr>Contact</vt:lpstr>
      <vt:lpstr>PowerPoint-Präsentation</vt:lpstr>
    </vt:vector>
  </TitlesOfParts>
  <Company>Zentrum für soziale Innovation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dall</dc:creator>
  <cp:lastModifiedBy>Ralf Koenig</cp:lastModifiedBy>
  <cp:revision>226</cp:revision>
  <dcterms:created xsi:type="dcterms:W3CDTF">2014-01-21T14:42:02Z</dcterms:created>
  <dcterms:modified xsi:type="dcterms:W3CDTF">2015-03-13T19:59:37Z</dcterms:modified>
</cp:coreProperties>
</file>