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49" r:id="rId5"/>
  </p:sldMasterIdLst>
  <p:handoutMasterIdLst>
    <p:handoutMasterId r:id="rId16"/>
  </p:handoutMasterIdLst>
  <p:sldIdLst>
    <p:sldId id="256" r:id="rId6"/>
    <p:sldId id="597" r:id="rId7"/>
    <p:sldId id="435" r:id="rId8"/>
    <p:sldId id="626" r:id="rId9"/>
    <p:sldId id="608" r:id="rId10"/>
    <p:sldId id="560" r:id="rId11"/>
    <p:sldId id="496" r:id="rId12"/>
    <p:sldId id="622" r:id="rId13"/>
    <p:sldId id="627" r:id="rId14"/>
    <p:sldId id="308" r:id="rId1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CC"/>
    <a:srgbClr val="FF0066"/>
    <a:srgbClr val="FFFF99"/>
    <a:srgbClr val="FF0000"/>
    <a:srgbClr val="CCECFF"/>
    <a:srgbClr val="000066"/>
    <a:srgbClr val="FF6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3" autoAdjust="0"/>
    <p:restoredTop sz="94660"/>
  </p:normalViewPr>
  <p:slideViewPr>
    <p:cSldViewPr snapToObjects="1">
      <p:cViewPr>
        <p:scale>
          <a:sx n="71" d="100"/>
          <a:sy n="71" d="100"/>
        </p:scale>
        <p:origin x="-122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4" rIns="91305" bIns="45654" numCol="1" anchor="t" anchorCtr="0" compatLnSpc="1">
            <a:prstTxWarp prst="textNoShape">
              <a:avLst/>
            </a:prstTxWarp>
          </a:bodyPr>
          <a:lstStyle>
            <a:lvl1pPr defTabSz="912772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4" rIns="91305" bIns="45654" numCol="1" anchor="t" anchorCtr="0" compatLnSpc="1">
            <a:prstTxWarp prst="textNoShape">
              <a:avLst/>
            </a:prstTxWarp>
          </a:bodyPr>
          <a:lstStyle>
            <a:lvl1pPr algn="r" defTabSz="912772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4" rIns="91305" bIns="45654" numCol="1" anchor="b" anchorCtr="0" compatLnSpc="1">
            <a:prstTxWarp prst="textNoShape">
              <a:avLst/>
            </a:prstTxWarp>
          </a:bodyPr>
          <a:lstStyle>
            <a:lvl1pPr defTabSz="912772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79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4" rIns="91305" bIns="45654" numCol="1" anchor="b" anchorCtr="0" compatLnSpc="1">
            <a:prstTxWarp prst="textNoShape">
              <a:avLst/>
            </a:prstTxWarp>
          </a:bodyPr>
          <a:lstStyle>
            <a:lvl1pPr algn="r" defTabSz="912772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3169D957-449B-4028-8A1E-524535F4E6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97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E0CE5-6087-4BD2-B69A-414A43E79F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4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65E8-EEBC-43A1-8F55-04615864A4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8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F8E7-BDC4-436F-8BDB-651207E0E0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098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3E6DF-CE38-42F1-9762-11C04A5897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61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64CB-B663-4308-974C-BBB7C7AE68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6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316FC-0226-41BE-A996-679A332D890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669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54B7-25E3-4D81-8B56-2FBA2877A2E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373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D67A-79D5-4E8E-9607-13F1EB02FFA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893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F0BE-EE43-452F-B79D-2E0944B1796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683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0F3F-6547-432B-8E2C-3B76B97292A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958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D942-4ED1-49EB-BE03-C0CF8AC338F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16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764D-FA93-45EF-8552-CD3A86E67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45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DFDC-54DB-4533-AE01-7FB5003C12C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677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C139-0795-423B-A155-32FF7A8FCBE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766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E61D-EA6F-42CA-859B-028AD29B2AB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6098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AA95-4029-4E5B-BA4B-6858D811764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6489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0357-F43D-43FD-8643-AD64E706D41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965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AC0D-5F4D-4498-9E0A-8E80318007D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68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D1890-F7C9-4BED-987A-B1F79B1EF2F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7907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D141-53E5-4C25-84F8-FC606962790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6394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65C4-3883-407D-809A-C434A794E2A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432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4779-7F51-4C7C-9517-53277467697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45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9C8A-A0B6-471E-93D0-B647461EED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971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EE88E-A294-4891-8C9D-D49658BE984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4856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6458-8228-4492-AC79-F51867954CD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5986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7F7-AE5F-4A47-826C-F57B7FE9C0B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512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E30C4-3BF7-4AC7-A38D-A29CF0D6187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414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4894-EDBA-4E3C-9B59-8B221451370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8075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814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555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6572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7612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1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DF51-AA4F-4D01-BDE6-357E5D2FB8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028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542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31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2592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7844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555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20746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5A47-BE7D-4710-8D9D-A997DDCE601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6136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37CF-651A-4FB4-A6CD-CAC2D4DACAB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4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F33C-0B51-4A68-AADE-06596A567A8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84741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8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8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B6393-F2F3-40D2-BB18-A3321D6F7DC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45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C848A-C0BE-4665-A97B-C891F30748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463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B2DA-7230-4831-9492-BA0E16EA9B2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3803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4A25-012D-4F18-9A89-90774120EFE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564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7A439-E762-4AD0-8BC7-48051EEF7E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8342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DFB8-09D8-4369-BB68-153F888DE78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133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D970-7305-42A6-B205-96B8C1A886B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8429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3A0B-FBF4-4CE0-86D5-14B506AA998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535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811213"/>
            <a:ext cx="2057400" cy="43719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11213"/>
            <a:ext cx="6019800" cy="43719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663D-C44F-4A53-92D2-4973E3D0D60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288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1311-74D2-44BC-9AE8-FA974C3F69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0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3F77-7425-4A82-A115-1C84D5CB7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24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09A8-7936-4DBC-8F8F-AF28D83089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7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21E05-8E3F-4C3B-9B47-3D756342E7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9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45827F2-5483-443F-9FCD-2E496ABAC7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8C5D69F-118D-41DF-B49A-F694AE7A833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D41454C-7C54-478D-BBB2-ADEB2448ACD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 userDrawn="1"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03567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/>
          <p:cNvPicPr>
            <a:picLocks noChangeAspect="1" noChangeArrowheads="1"/>
          </p:cNvPicPr>
          <p:nvPr userDrawn="1"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C5610D8-0C91-4733-9BED-7A7D5D4B5D0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11213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AT" altLang="de-DE" smtClean="0"/>
          </a:p>
        </p:txBody>
      </p:sp>
      <p:sp>
        <p:nvSpPr>
          <p:cNvPr id="5126" name="Rectangle 8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altLang="de-DE" smtClean="0"/>
          </a:p>
        </p:txBody>
      </p:sp>
      <p:pic>
        <p:nvPicPr>
          <p:cNvPr id="5127" name="Picture 9"/>
          <p:cNvPicPr>
            <a:picLocks noChangeAspect="1" noChangeArrowheads="1"/>
          </p:cNvPicPr>
          <p:nvPr userDrawn="1"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03567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/>
          <p:cNvPicPr>
            <a:picLocks noChangeAspect="1" noChangeArrowheads="1"/>
          </p:cNvPicPr>
          <p:nvPr userDrawn="1"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hyperlink" Target="http://images.google.at/imgres?imgurl=http://blogoscoped.com/files/was-wir-wissen.jpg&amp;imgrefurl=http://blogoscoped.com/archive/2005-10-04-n19.html&amp;h=264&amp;w=469&amp;sz=23&amp;hl=de&amp;start=9&amp;usg=__qeN15IKUdq9tzOn1XHKjHQeFc80=&amp;tbnid=GMXDEHDdf-3V5M:&amp;tbnh=72&amp;tbnw=128&amp;prev=/images?q=wissen&amp;gbv=2&amp;hl=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0"/>
          <p:cNvSpPr>
            <a:spLocks noChangeArrowheads="1"/>
          </p:cNvSpPr>
          <p:nvPr/>
        </p:nvSpPr>
        <p:spPr bwMode="auto">
          <a:xfrm>
            <a:off x="690563" y="838200"/>
            <a:ext cx="800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altLang="de-DE" sz="2800" b="1">
                <a:solidFill>
                  <a:srgbClr val="0000CC"/>
                </a:solidFill>
              </a:rPr>
              <a:t/>
            </a:r>
            <a:br>
              <a:rPr lang="de-DE" altLang="de-DE" sz="2800" b="1">
                <a:solidFill>
                  <a:srgbClr val="0000CC"/>
                </a:solidFill>
              </a:rPr>
            </a:br>
            <a:r>
              <a:rPr lang="de-DE" altLang="de-DE" sz="2000">
                <a:solidFill>
                  <a:srgbClr val="0000CC"/>
                </a:solidFill>
              </a:rPr>
              <a:t/>
            </a:r>
            <a:br>
              <a:rPr lang="de-DE" altLang="de-DE" sz="2000">
                <a:solidFill>
                  <a:srgbClr val="0000CC"/>
                </a:solidFill>
              </a:rPr>
            </a:br>
            <a:r>
              <a:rPr lang="de-DE" altLang="de-DE" sz="2800">
                <a:solidFill>
                  <a:srgbClr val="0000CC"/>
                </a:solidFill>
              </a:rPr>
              <a:t/>
            </a:r>
            <a:br>
              <a:rPr lang="de-DE" altLang="de-DE" sz="2800">
                <a:solidFill>
                  <a:srgbClr val="0000CC"/>
                </a:solidFill>
              </a:rPr>
            </a:br>
            <a:endParaRPr lang="en-GB" altLang="de-DE" sz="2800">
              <a:solidFill>
                <a:srgbClr val="0000CC"/>
              </a:solidFill>
            </a:endParaRPr>
          </a:p>
        </p:txBody>
      </p:sp>
      <p:sp>
        <p:nvSpPr>
          <p:cNvPr id="6147" name="Text Box 41"/>
          <p:cNvSpPr txBox="1">
            <a:spLocks noChangeArrowheads="1"/>
          </p:cNvSpPr>
          <p:nvPr/>
        </p:nvSpPr>
        <p:spPr bwMode="auto">
          <a:xfrm>
            <a:off x="3494088" y="2098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de-DE" sz="2400">
              <a:latin typeface="Times New Roman" pitchFamily="18" charset="0"/>
            </a:endParaRPr>
          </a:p>
        </p:txBody>
      </p:sp>
      <p:pic>
        <p:nvPicPr>
          <p:cNvPr id="11" name="Picture 42" descr="pfeil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219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43"/>
          <p:cNvSpPr txBox="1">
            <a:spLocks noChangeArrowheads="1"/>
          </p:cNvSpPr>
          <p:nvPr/>
        </p:nvSpPr>
        <p:spPr bwMode="auto">
          <a:xfrm>
            <a:off x="539551" y="476672"/>
            <a:ext cx="8064897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9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endParaRPr lang="de-AT" altLang="de-DE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algn="ctr">
              <a:defRPr/>
            </a:pPr>
            <a:endParaRPr lang="es-ES" sz="800" dirty="0" smtClean="0">
              <a:solidFill>
                <a:schemeClr val="accent6"/>
              </a:solidFill>
            </a:endParaRPr>
          </a:p>
          <a:p>
            <a:pPr algn="ctr">
              <a:defRPr/>
            </a:pPr>
            <a:endParaRPr lang="es-ES" sz="800" dirty="0" smtClean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accent6"/>
                </a:solidFill>
              </a:rPr>
              <a:t>TRANSATLANTIC PERSPECTIVES ON SOCIAL INNOVATION</a:t>
            </a:r>
          </a:p>
          <a:p>
            <a:pPr algn="ctr">
              <a:defRPr/>
            </a:pPr>
            <a:endParaRPr lang="es-ES" altLang="de-DE" sz="800" b="1" dirty="0" smtClean="0">
              <a:solidFill>
                <a:srgbClr val="333399"/>
              </a:solidFill>
              <a:latin typeface="Calibri" pitchFamily="34" charset="0"/>
            </a:endParaRPr>
          </a:p>
          <a:p>
            <a:pPr algn="ctr">
              <a:defRPr/>
            </a:pPr>
            <a:endParaRPr lang="de-DE" dirty="0" smtClean="0"/>
          </a:p>
          <a:p>
            <a:pPr algn="ctr">
              <a:defRPr/>
            </a:pPr>
            <a:r>
              <a:rPr lang="de-DE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German House – </a:t>
            </a:r>
            <a:r>
              <a:rPr lang="de-DE" sz="20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C</a:t>
            </a:r>
            <a:r>
              <a:rPr lang="de-DE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onsulate</a:t>
            </a:r>
            <a:r>
              <a:rPr lang="de-DE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General </a:t>
            </a:r>
            <a:r>
              <a:rPr lang="de-DE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of</a:t>
            </a:r>
            <a:r>
              <a:rPr lang="de-DE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Germany</a:t>
            </a:r>
          </a:p>
          <a:p>
            <a:pPr algn="ctr">
              <a:defRPr/>
            </a:pPr>
            <a:endParaRPr lang="de-DE" sz="300" dirty="0"/>
          </a:p>
          <a:p>
            <a:pPr algn="ctr">
              <a:defRPr/>
            </a:pPr>
            <a:r>
              <a:rPr lang="de-DE" altLang="de-DE" sz="2200" b="1" dirty="0">
                <a:solidFill>
                  <a:schemeClr val="accent6"/>
                </a:solidFill>
                <a:latin typeface="Calibri" pitchFamily="34" charset="0"/>
              </a:rPr>
              <a:t>New York City, </a:t>
            </a:r>
            <a:r>
              <a:rPr lang="de-DE" altLang="de-DE" sz="2200" b="1" dirty="0" err="1">
                <a:solidFill>
                  <a:schemeClr val="accent6"/>
                </a:solidFill>
                <a:latin typeface="Calibri" pitchFamily="34" charset="0"/>
              </a:rPr>
              <a:t>October</a:t>
            </a:r>
            <a:r>
              <a:rPr lang="de-DE" altLang="de-DE" sz="2200" b="1" dirty="0">
                <a:solidFill>
                  <a:schemeClr val="accent6"/>
                </a:solidFill>
                <a:latin typeface="Calibri" pitchFamily="34" charset="0"/>
              </a:rPr>
              <a:t> 6, 2015</a:t>
            </a:r>
          </a:p>
          <a:p>
            <a:pPr algn="ctr">
              <a:defRPr/>
            </a:pPr>
            <a:endParaRPr lang="de-DE" dirty="0" smtClean="0"/>
          </a:p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Innovation:</a:t>
            </a:r>
          </a:p>
          <a:p>
            <a:pPr algn="ctr">
              <a:spcAft>
                <a:spcPts val="180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Emergence, particular features and varied approaches </a:t>
            </a:r>
          </a:p>
          <a:p>
            <a:pPr algn="ctr">
              <a:defRPr/>
            </a:pPr>
            <a:r>
              <a:rPr lang="de-DE" altLang="de-DE" sz="2000" b="1" dirty="0" smtClean="0">
                <a:solidFill>
                  <a:srgbClr val="0000FF"/>
                </a:solidFill>
                <a:latin typeface="Calibri" pitchFamily="34" charset="0"/>
              </a:rPr>
              <a:t>Josef </a:t>
            </a:r>
            <a:r>
              <a:rPr lang="de-DE" altLang="de-DE" sz="2000" b="1" dirty="0" err="1" smtClean="0">
                <a:solidFill>
                  <a:srgbClr val="0000FF"/>
                </a:solidFill>
                <a:latin typeface="Calibri" pitchFamily="34" charset="0"/>
              </a:rPr>
              <a:t>Hochgerner</a:t>
            </a:r>
            <a:endParaRPr lang="de-DE" altLang="de-DE" sz="20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de-DE" altLang="de-DE" sz="2000" b="1" dirty="0" smtClean="0">
                <a:solidFill>
                  <a:srgbClr val="0000FF"/>
                </a:solidFill>
                <a:latin typeface="Calibri" pitchFamily="34" charset="0"/>
              </a:rPr>
              <a:t>Zentrum für Soziale Innovation, Vienna</a:t>
            </a:r>
            <a:endParaRPr lang="de-DE" altLang="de-DE" sz="40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defRPr/>
            </a:pPr>
            <a:endParaRPr lang="de-DE" altLang="de-DE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feil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1447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8050" y="2133600"/>
            <a:ext cx="38862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altLang="de-DE" sz="2000">
                <a:solidFill>
                  <a:srgbClr val="3366CC"/>
                </a:solidFill>
              </a:rPr>
              <a:t> </a:t>
            </a:r>
          </a:p>
          <a:p>
            <a:pPr algn="r"/>
            <a:endParaRPr lang="de-DE" altLang="de-DE" sz="2000">
              <a:solidFill>
                <a:srgbClr val="3366CC"/>
              </a:solidFill>
            </a:endParaRPr>
          </a:p>
          <a:p>
            <a:pPr algn="r"/>
            <a:endParaRPr lang="de-DE" altLang="de-DE">
              <a:solidFill>
                <a:srgbClr val="3366CC"/>
              </a:solidFill>
            </a:endParaRPr>
          </a:p>
          <a:p>
            <a:pPr algn="r"/>
            <a:r>
              <a:rPr lang="de-DE" altLang="de-DE" sz="2000">
                <a:solidFill>
                  <a:srgbClr val="3366CC"/>
                </a:solidFill>
                <a:latin typeface="Calibri" pitchFamily="34" charset="0"/>
              </a:rPr>
              <a:t>Prof. Dr. Josef Hochgerner</a:t>
            </a:r>
          </a:p>
          <a:p>
            <a:pPr algn="r"/>
            <a:endParaRPr lang="de-DE" altLang="de-DE" sz="800">
              <a:solidFill>
                <a:srgbClr val="3366CC"/>
              </a:solidFill>
              <a:latin typeface="Calibri" pitchFamily="34" charset="0"/>
            </a:endParaRPr>
          </a:p>
          <a:p>
            <a:pPr algn="r"/>
            <a:r>
              <a:rPr lang="de-DE" altLang="de-DE" sz="2000">
                <a:solidFill>
                  <a:srgbClr val="3366CC"/>
                </a:solidFill>
                <a:latin typeface="Calibri" pitchFamily="34" charset="0"/>
              </a:rPr>
              <a:t>Centre for Social Innovation</a:t>
            </a:r>
          </a:p>
          <a:p>
            <a:pPr algn="r"/>
            <a:r>
              <a:rPr lang="de-DE" altLang="de-DE" sz="2000">
                <a:solidFill>
                  <a:srgbClr val="3366CC"/>
                </a:solidFill>
                <a:latin typeface="Calibri" pitchFamily="34" charset="0"/>
              </a:rPr>
              <a:t>Linke Wienzeile 246</a:t>
            </a:r>
          </a:p>
          <a:p>
            <a:pPr algn="r"/>
            <a:r>
              <a:rPr lang="de-DE" altLang="de-DE" sz="2000">
                <a:solidFill>
                  <a:srgbClr val="3366CC"/>
                </a:solidFill>
                <a:latin typeface="Calibri" pitchFamily="34" charset="0"/>
              </a:rPr>
              <a:t>A - 1150 Vienna</a:t>
            </a:r>
          </a:p>
          <a:p>
            <a:pPr algn="r"/>
            <a:endParaRPr lang="de-DE" altLang="de-DE" sz="800">
              <a:solidFill>
                <a:srgbClr val="3366CC"/>
              </a:solidFill>
              <a:latin typeface="Calibri" pitchFamily="34" charset="0"/>
            </a:endParaRPr>
          </a:p>
          <a:p>
            <a:pPr algn="r"/>
            <a:endParaRPr lang="de-DE" altLang="de-DE" sz="800">
              <a:solidFill>
                <a:srgbClr val="3366CC"/>
              </a:solidFill>
              <a:latin typeface="Calibri" pitchFamily="34" charset="0"/>
            </a:endParaRPr>
          </a:p>
          <a:p>
            <a:pPr algn="r"/>
            <a:r>
              <a:rPr lang="de-DE" altLang="de-DE" sz="1600">
                <a:solidFill>
                  <a:srgbClr val="3366CC"/>
                </a:solidFill>
                <a:latin typeface="Calibri" pitchFamily="34" charset="0"/>
              </a:rPr>
              <a:t>Tel. ++43.1.4950442</a:t>
            </a:r>
          </a:p>
          <a:p>
            <a:pPr algn="r"/>
            <a:r>
              <a:rPr lang="de-DE" altLang="de-DE" sz="1600">
                <a:solidFill>
                  <a:srgbClr val="3366CC"/>
                </a:solidFill>
                <a:latin typeface="Calibri" pitchFamily="34" charset="0"/>
              </a:rPr>
              <a:t>Fax. ++43.1.4950442-40</a:t>
            </a:r>
          </a:p>
          <a:p>
            <a:pPr algn="r"/>
            <a:r>
              <a:rPr lang="de-DE" altLang="de-DE" sz="1600">
                <a:solidFill>
                  <a:srgbClr val="3366CC"/>
                </a:solidFill>
                <a:latin typeface="Calibri" pitchFamily="34" charset="0"/>
              </a:rPr>
              <a:t>email: hochgerner@zsi.at</a:t>
            </a:r>
          </a:p>
          <a:p>
            <a:pPr algn="r"/>
            <a:r>
              <a:rPr lang="de-DE" altLang="de-DE" sz="1600" b="1" u="sng">
                <a:solidFill>
                  <a:srgbClr val="3366CC"/>
                </a:solidFill>
                <a:latin typeface="Calibri" pitchFamily="34" charset="0"/>
              </a:rPr>
              <a:t>http://www.zsi.at</a:t>
            </a:r>
            <a:endParaRPr lang="de-DE" altLang="de-DE" sz="2400" u="sng">
              <a:solidFill>
                <a:srgbClr val="3366CC"/>
              </a:solidFill>
              <a:latin typeface="Calibri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614738" y="677863"/>
            <a:ext cx="506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800">
                <a:solidFill>
                  <a:srgbClr val="000066"/>
                </a:solidFill>
              </a:rPr>
              <a:t>Thank you for your attention </a:t>
            </a:r>
            <a:r>
              <a:rPr lang="de-DE" sz="2800">
                <a:solidFill>
                  <a:srgbClr val="000066"/>
                </a:solidFill>
                <a:sym typeface="Wingdings" pitchFamily="2" charset="2"/>
              </a:rPr>
              <a:t></a:t>
            </a:r>
            <a:r>
              <a:rPr lang="de-DE">
                <a:sym typeface="Wingdings" pitchFamily="2" charset="2"/>
              </a:rPr>
              <a:t> 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50825" y="1590005"/>
            <a:ext cx="8497639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1746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spcAft>
                <a:spcPts val="1200"/>
              </a:spcAft>
            </a:pPr>
            <a:r>
              <a:rPr lang="en-US" altLang="de-DE" sz="2400" b="1" dirty="0">
                <a:solidFill>
                  <a:srgbClr val="0000CC"/>
                </a:solidFill>
              </a:rPr>
              <a:t>	</a:t>
            </a:r>
            <a:r>
              <a:rPr lang="en-US" altLang="de-DE" sz="3200" b="1" dirty="0" smtClean="0">
                <a:solidFill>
                  <a:srgbClr val="0000CC"/>
                </a:solidFill>
                <a:latin typeface="Calibri" pitchFamily="34" charset="0"/>
              </a:rPr>
              <a:t>Overview</a:t>
            </a:r>
          </a:p>
          <a:p>
            <a:pPr algn="just">
              <a:spcBef>
                <a:spcPct val="20000"/>
              </a:spcBef>
              <a:spcAft>
                <a:spcPts val="1200"/>
              </a:spcAft>
            </a:pPr>
            <a:endParaRPr lang="en-US" altLang="de-DE" sz="800" b="1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820737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de-DE" sz="2400" dirty="0" smtClean="0">
                <a:solidFill>
                  <a:srgbClr val="0000CC"/>
                </a:solidFill>
                <a:latin typeface="Calibri" pitchFamily="34" charset="0"/>
              </a:rPr>
              <a:t>The emergence </a:t>
            </a:r>
            <a:r>
              <a:rPr lang="en-US" altLang="de-DE" sz="2400" dirty="0">
                <a:solidFill>
                  <a:srgbClr val="0000CC"/>
                </a:solidFill>
                <a:latin typeface="Calibri" pitchFamily="34" charset="0"/>
              </a:rPr>
              <a:t>of </a:t>
            </a:r>
            <a:r>
              <a:rPr lang="en-US" altLang="de-DE" sz="2400" dirty="0" smtClean="0">
                <a:solidFill>
                  <a:srgbClr val="0000CC"/>
                </a:solidFill>
                <a:latin typeface="Calibri" pitchFamily="34" charset="0"/>
              </a:rPr>
              <a:t>the conceptual notion of social innovation and </a:t>
            </a:r>
            <a:r>
              <a:rPr lang="en-US" altLang="de-DE" sz="2400" dirty="0">
                <a:solidFill>
                  <a:srgbClr val="0000CC"/>
                </a:solidFill>
                <a:latin typeface="Calibri" pitchFamily="34" charset="0"/>
              </a:rPr>
              <a:t>its recent international spread</a:t>
            </a:r>
            <a:endParaRPr lang="en-US" altLang="de-DE" sz="2400" i="1" dirty="0">
              <a:solidFill>
                <a:srgbClr val="0000CC"/>
              </a:solidFill>
              <a:latin typeface="Calibri" pitchFamily="34" charset="0"/>
            </a:endParaRPr>
          </a:p>
          <a:p>
            <a:pPr marL="820737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de-DE" sz="2400" dirty="0" smtClean="0">
                <a:solidFill>
                  <a:srgbClr val="0000CC"/>
                </a:solidFill>
                <a:latin typeface="Calibri" pitchFamily="34" charset="0"/>
              </a:rPr>
              <a:t>Significant features of social innovations and the 4-i process: From idea to impact – illustrated by examples  </a:t>
            </a:r>
          </a:p>
          <a:p>
            <a:pPr marL="820737" indent="-457200">
              <a:spcBef>
                <a:spcPct val="20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de-DE" sz="2400" dirty="0" smtClean="0">
                <a:solidFill>
                  <a:srgbClr val="0000CC"/>
                </a:solidFill>
                <a:latin typeface="Calibri" pitchFamily="34" charset="0"/>
              </a:rPr>
              <a:t>Some thoughts about approaches to social innovation in Europe and North America</a:t>
            </a:r>
          </a:p>
          <a:p>
            <a:pPr>
              <a:spcBef>
                <a:spcPct val="20000"/>
              </a:spcBef>
            </a:pPr>
            <a:r>
              <a:rPr lang="en-US" altLang="de-DE" sz="2400" b="1" i="1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endParaRPr lang="de-DE" altLang="de-DE" sz="2400" b="1" i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-26988"/>
            <a:ext cx="9144000" cy="7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1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19283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476250"/>
            <a:ext cx="49022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5" name="Picture 7" descr="Anten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6638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6" name="Picture 5" descr="http://tbn0.google.com/images?q=tbn:GMXDEHDdf-3V5M:http://blogoscoped.com/files/was-wir-wisse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1350"/>
            <a:ext cx="33845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11"/>
          <p:cNvSpPr>
            <a:spLocks noGrp="1" noChangeArrowheads="1"/>
          </p:cNvSpPr>
          <p:nvPr>
            <p:ph type="title"/>
          </p:nvPr>
        </p:nvSpPr>
        <p:spPr>
          <a:xfrm>
            <a:off x="3924300" y="811213"/>
            <a:ext cx="4752975" cy="1104900"/>
          </a:xfrm>
          <a:noFill/>
        </p:spPr>
        <p:txBody>
          <a:bodyPr/>
          <a:lstStyle/>
          <a:p>
            <a:pPr algn="r"/>
            <a:r>
              <a:rPr lang="de-DE" altLang="de-DE" sz="2400" smtClean="0">
                <a:latin typeface="Calibri" pitchFamily="34" charset="0"/>
              </a:rPr>
              <a:t>Social change, development,</a:t>
            </a:r>
            <a:br>
              <a:rPr lang="de-DE" altLang="de-DE" sz="2400" smtClean="0">
                <a:latin typeface="Calibri" pitchFamily="34" charset="0"/>
              </a:rPr>
            </a:br>
            <a:r>
              <a:rPr lang="de-DE" altLang="de-DE" sz="2400" smtClean="0">
                <a:latin typeface="Calibri" pitchFamily="34" charset="0"/>
              </a:rPr>
              <a:t>crisis and ‚Grand Challenges‘:</a:t>
            </a:r>
            <a:br>
              <a:rPr lang="de-DE" altLang="de-DE" sz="2400" smtClean="0">
                <a:latin typeface="Calibri" pitchFamily="34" charset="0"/>
              </a:rPr>
            </a:br>
            <a:r>
              <a:rPr lang="de-DE" altLang="de-DE" sz="2400" smtClean="0">
                <a:latin typeface="Calibri" pitchFamily="34" charset="0"/>
              </a:rPr>
              <a:t>Resources and solutions</a:t>
            </a:r>
            <a:endParaRPr lang="de-AT" altLang="de-DE" sz="2400" smtClean="0">
              <a:latin typeface="Calibri" pitchFamily="34" charset="0"/>
            </a:endParaRPr>
          </a:p>
        </p:txBody>
      </p:sp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-101600" y="-26988"/>
            <a:ext cx="92821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1179513" y="1125538"/>
            <a:ext cx="16700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chemeClr val="bg1"/>
                </a:solidFill>
                <a:latin typeface="Calibri" pitchFamily="34" charset="0"/>
              </a:rPr>
              <a:t>Evolution </a:t>
            </a:r>
          </a:p>
          <a:p>
            <a:pPr algn="ctr"/>
            <a:r>
              <a:rPr lang="de-DE" altLang="de-DE" sz="2800" b="1">
                <a:solidFill>
                  <a:schemeClr val="bg1"/>
                </a:solidFill>
                <a:latin typeface="Calibri" pitchFamily="34" charset="0"/>
              </a:rPr>
              <a:t>of Brains</a:t>
            </a:r>
          </a:p>
        </p:txBody>
      </p:sp>
      <p:pic>
        <p:nvPicPr>
          <p:cNvPr id="273425" name="Picture 17" descr="matrix_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6913"/>
            <a:ext cx="26638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931863" y="4005263"/>
            <a:ext cx="2101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>
                <a:solidFill>
                  <a:schemeClr val="bg1"/>
                </a:solidFill>
                <a:latin typeface="Calibri" pitchFamily="34" charset="0"/>
              </a:rPr>
              <a:t>Innovative</a:t>
            </a:r>
          </a:p>
          <a:p>
            <a:pPr algn="ctr"/>
            <a:r>
              <a:rPr lang="de-DE" altLang="de-DE" sz="2800" b="1">
                <a:solidFill>
                  <a:schemeClr val="bg1"/>
                </a:solidFill>
                <a:latin typeface="Calibri" pitchFamily="34" charset="0"/>
              </a:rPr>
              <a:t>Technologies</a:t>
            </a:r>
            <a:endParaRPr lang="de-AT" altLang="de-DE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-101600" y="0"/>
            <a:ext cx="92821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altLang="de-DE" sz="3600" b="1" u="sng">
                <a:solidFill>
                  <a:srgbClr val="FFFF00"/>
                </a:solidFill>
                <a:latin typeface="Calibri" pitchFamily="34" charset="0"/>
              </a:rPr>
              <a:t>WHY </a:t>
            </a:r>
            <a:r>
              <a:rPr lang="de-DE" altLang="de-DE" sz="4400" b="1" i="1" u="sng">
                <a:solidFill>
                  <a:srgbClr val="FFFF00"/>
                </a:solidFill>
                <a:latin typeface="Calibri" pitchFamily="34" charset="0"/>
              </a:rPr>
              <a:t>SOCIAL</a:t>
            </a:r>
            <a:r>
              <a:rPr lang="de-DE" altLang="de-DE" sz="3600" b="1" u="sng">
                <a:solidFill>
                  <a:srgbClr val="FFFF00"/>
                </a:solidFill>
                <a:latin typeface="Calibri" pitchFamily="34" charset="0"/>
              </a:rPr>
              <a:t> INNOVATION ?</a:t>
            </a:r>
            <a:endParaRPr lang="de-AT" altLang="de-DE" sz="3600" b="1" u="sng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3492500" y="5373688"/>
            <a:ext cx="54721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1" i="1" dirty="0" err="1" smtClean="0">
                <a:solidFill>
                  <a:schemeClr val="bg1"/>
                </a:solidFill>
                <a:latin typeface="Calibri" pitchFamily="34" charset="0"/>
              </a:rPr>
              <a:t>Social</a:t>
            </a:r>
            <a:r>
              <a:rPr lang="de-DE" altLang="de-DE" sz="2400" b="1" i="1" dirty="0" smtClean="0">
                <a:solidFill>
                  <a:schemeClr val="bg1"/>
                </a:solidFill>
                <a:latin typeface="Calibri" pitchFamily="34" charset="0"/>
              </a:rPr>
              <a:t> Innovation </a:t>
            </a:r>
            <a:r>
              <a:rPr lang="de-DE" altLang="de-DE" sz="2400" b="1" i="1" dirty="0" err="1" smtClean="0">
                <a:solidFill>
                  <a:schemeClr val="bg1"/>
                </a:solidFill>
                <a:latin typeface="Calibri" pitchFamily="34" charset="0"/>
              </a:rPr>
              <a:t>is</a:t>
            </a:r>
            <a:r>
              <a:rPr lang="de-DE" altLang="de-DE" sz="2400" b="1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altLang="de-DE" sz="2400" b="1" i="1" dirty="0" err="1" smtClean="0">
                <a:solidFill>
                  <a:schemeClr val="bg1"/>
                </a:solidFill>
                <a:latin typeface="Calibri" pitchFamily="34" charset="0"/>
              </a:rPr>
              <a:t>Social</a:t>
            </a:r>
            <a:r>
              <a:rPr lang="de-DE" altLang="de-DE" sz="2400" b="1" i="1" dirty="0" smtClean="0">
                <a:solidFill>
                  <a:schemeClr val="bg1"/>
                </a:solidFill>
                <a:latin typeface="Calibri" pitchFamily="34" charset="0"/>
              </a:rPr>
              <a:t> A</a:t>
            </a:r>
            <a:r>
              <a:rPr lang="de-DE" altLang="de-DE" sz="2600" b="1" i="1" dirty="0" smtClean="0">
                <a:solidFill>
                  <a:schemeClr val="bg1"/>
                </a:solidFill>
                <a:latin typeface="Calibri" pitchFamily="34" charset="0"/>
              </a:rPr>
              <a:t>ction </a:t>
            </a:r>
            <a:r>
              <a:rPr lang="de-DE" altLang="de-DE" sz="2400" b="1" dirty="0" smtClean="0">
                <a:solidFill>
                  <a:schemeClr val="bg1"/>
                </a:solidFill>
                <a:latin typeface="Calibri" pitchFamily="34" charset="0"/>
              </a:rPr>
              <a:t>!</a:t>
            </a:r>
            <a:endParaRPr lang="de-AT" altLang="de-DE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0" y="5851525"/>
            <a:ext cx="547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1" i="1">
                <a:solidFill>
                  <a:srgbClr val="0000CC"/>
                </a:solidFill>
                <a:latin typeface="Calibri" pitchFamily="34" charset="0"/>
              </a:rPr>
              <a:t>&gt;&gt; Cultural Evolution</a:t>
            </a:r>
            <a:endParaRPr lang="de-AT" altLang="de-DE" sz="2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5472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000">
                <a:solidFill>
                  <a:schemeClr val="bg1"/>
                </a:solidFill>
                <a:latin typeface="Calibri" pitchFamily="34" charset="0"/>
              </a:rPr>
              <a:t>Collaborative intelligence</a:t>
            </a:r>
            <a:r>
              <a:rPr lang="de-DE" altLang="de-DE" sz="1800">
                <a:solidFill>
                  <a:srgbClr val="0000CC"/>
                </a:solidFill>
                <a:latin typeface="Calibri" pitchFamily="34" charset="0"/>
              </a:rPr>
              <a:t> &amp; intelligent collaboration</a:t>
            </a:r>
            <a:endParaRPr lang="de-AT" altLang="de-DE" sz="180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30872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048771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04487"/>
              </p:ext>
            </p:extLst>
          </p:nvPr>
        </p:nvGraphicFramePr>
        <p:xfrm>
          <a:off x="107504" y="836712"/>
          <a:ext cx="9001000" cy="47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2088232"/>
              </a:tblGrid>
              <a:tr h="614250">
                <a:tc gridSpan="2">
                  <a:txBody>
                    <a:bodyPr/>
                    <a:lstStyle/>
                    <a:p>
                      <a:pPr algn="ctr"/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emergence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S.I.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as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scientific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concept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policy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4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issue</a:t>
                      </a:r>
                      <a:r>
                        <a:rPr lang="de-AT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RTDI</a:t>
                      </a:r>
                      <a:endParaRPr lang="de-AT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784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        Networks,       Research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&amp;      Study       Private/Pub-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growing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community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training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programs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lic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funds</a:t>
                      </a:r>
                      <a:endParaRPr lang="de-AT" baseline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Backbone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development</a:t>
                      </a:r>
                      <a:endParaRPr lang="de-AT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4451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       „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Indirect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“: Project      2009: Obama          EU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funding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endParaRPr lang="de-AT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by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project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&amp;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Barroso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FP7,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H2020</a:t>
                      </a:r>
                      <a:endParaRPr lang="de-AT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Support (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finan-cial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political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de-AT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784451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            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Inst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f.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Social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CRISES     ZSI       CSI &amp;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many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    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Inventions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(1985)     (1988)   (1990)       (2000 ff.)</a:t>
                      </a:r>
                      <a:endParaRPr lang="de-AT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Organizations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dedicated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SI</a:t>
                      </a:r>
                      <a:endParaRPr lang="de-AT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84451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Joseph Schumpeter (1912)       12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books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Research,</a:t>
                      </a:r>
                    </a:p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                          Horace Kallen (1932)        1944-94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theories</a:t>
                      </a:r>
                      <a:endParaRPr lang="de-AT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Conceptualiza-tion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Sc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.&amp;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Publ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.</a:t>
                      </a:r>
                      <a:endParaRPr lang="de-AT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784451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Symbols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Attic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democracy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…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Compuls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schooling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Trade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Unions</a:t>
                      </a:r>
                      <a:endParaRPr lang="de-AT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Language    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Objectivation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Politic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parties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Chambers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..</a:t>
                      </a:r>
                    </a:p>
                    <a:p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de-AT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Hierarchy</a:t>
                      </a:r>
                      <a:r>
                        <a:rPr lang="de-AT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de-AT" sz="160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[Math.,</a:t>
                      </a:r>
                      <a:r>
                        <a:rPr lang="de-AT" sz="1600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Accounting ] 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Taylorism</a:t>
                      </a:r>
                      <a:r>
                        <a:rPr lang="de-AT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      Drivers </a:t>
                      </a:r>
                      <a:r>
                        <a:rPr lang="de-AT" baseline="0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licence</a:t>
                      </a:r>
                      <a:endParaRPr lang="de-AT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Practices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concerning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fabric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AT" sz="20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AT" sz="2000" b="1" dirty="0" err="1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society</a:t>
                      </a:r>
                      <a:endParaRPr lang="de-AT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Pfeil nach rechts 10"/>
          <p:cNvSpPr/>
          <p:nvPr/>
        </p:nvSpPr>
        <p:spPr bwMode="auto">
          <a:xfrm rot="16200000">
            <a:off x="4968044" y="3176972"/>
            <a:ext cx="4248472" cy="72008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800" b="1" dirty="0" smtClean="0">
                <a:latin typeface="Calibri" panose="020F0502020204030204" pitchFamily="34" charset="0"/>
              </a:rPr>
              <a:t>Bu</a:t>
            </a:r>
            <a:r>
              <a:rPr kumimoji="0" lang="de-AT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ilding </a:t>
            </a:r>
            <a:r>
              <a:rPr kumimoji="0" lang="de-AT" sz="18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structures</a:t>
            </a:r>
            <a:r>
              <a:rPr kumimoji="0" lang="de-AT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 </a:t>
            </a:r>
            <a:r>
              <a:rPr kumimoji="0" lang="de-AT" sz="18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for</a:t>
            </a:r>
            <a:r>
              <a:rPr kumimoji="0" lang="de-AT" sz="18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kumimoji="0" lang="de-AT" sz="18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soial</a:t>
            </a:r>
            <a:r>
              <a:rPr kumimoji="0" lang="de-AT" sz="1800" b="1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r>
              <a:rPr lang="de-AT" sz="1800" b="1" dirty="0" smtClean="0">
                <a:latin typeface="Calibri" panose="020F0502020204030204" pitchFamily="34" charset="0"/>
              </a:rPr>
              <a:t> </a:t>
            </a:r>
            <a:r>
              <a:rPr kumimoji="0" lang="de-AT" sz="1800" b="1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</a:rPr>
              <a:t>innovations</a:t>
            </a:r>
            <a:endParaRPr kumimoji="0" lang="de-AT" sz="1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 bwMode="auto">
          <a:xfrm>
            <a:off x="0" y="5517232"/>
            <a:ext cx="9036496" cy="72008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800" b="1" i="0" u="none" strike="noStrike" cap="none" spc="6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Timeline</a:t>
            </a: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3059832" y="1556792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4427984" y="1556792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5436096" y="1556792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3779912" y="2204864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>
            <a:off x="5436096" y="2204864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>
            <a:off x="3995936" y="3068960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>
            <a:off x="4860032" y="3068960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5580112" y="3068960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>
            <a:off x="4355976" y="3861048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3"/>
          <p:cNvCxnSpPr/>
          <p:nvPr/>
        </p:nvCxnSpPr>
        <p:spPr bwMode="auto">
          <a:xfrm>
            <a:off x="5580112" y="3861048"/>
            <a:ext cx="0" cy="6480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4"/>
          <p:cNvCxnSpPr/>
          <p:nvPr/>
        </p:nvCxnSpPr>
        <p:spPr bwMode="auto">
          <a:xfrm>
            <a:off x="1115616" y="4653136"/>
            <a:ext cx="792088" cy="8694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>
            <a:off x="3203848" y="4719778"/>
            <a:ext cx="792088" cy="8694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>
            <a:off x="5364088" y="4653136"/>
            <a:ext cx="0" cy="9361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69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04837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348038" y="1341438"/>
            <a:ext cx="57610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e-DE" sz="2800" b="1" u="sng" dirty="0">
                <a:solidFill>
                  <a:srgbClr val="000066"/>
                </a:solidFill>
                <a:latin typeface="Calibri" pitchFamily="34" charset="0"/>
              </a:rPr>
              <a:t>Master </a:t>
            </a:r>
            <a:r>
              <a:rPr lang="de-DE" sz="2800" b="1" u="sng" dirty="0" err="1">
                <a:solidFill>
                  <a:srgbClr val="000066"/>
                </a:solidFill>
                <a:latin typeface="Calibri" pitchFamily="34" charset="0"/>
              </a:rPr>
              <a:t>of</a:t>
            </a:r>
            <a:r>
              <a:rPr lang="de-DE" sz="2800" b="1" u="sng" dirty="0">
                <a:solidFill>
                  <a:srgbClr val="000066"/>
                </a:solidFill>
                <a:latin typeface="Calibri" pitchFamily="34" charset="0"/>
              </a:rPr>
              <a:t> Arts in </a:t>
            </a:r>
            <a:r>
              <a:rPr lang="de-DE" sz="2800" b="1" u="sng" dirty="0" err="1">
                <a:solidFill>
                  <a:srgbClr val="000066"/>
                </a:solidFill>
                <a:latin typeface="Calibri" pitchFamily="34" charset="0"/>
              </a:rPr>
              <a:t>Social</a:t>
            </a:r>
            <a:r>
              <a:rPr lang="de-DE" sz="2800" b="1" u="sng" dirty="0">
                <a:solidFill>
                  <a:srgbClr val="000066"/>
                </a:solidFill>
                <a:latin typeface="Calibri" pitchFamily="34" charset="0"/>
              </a:rPr>
              <a:t> Innovation</a:t>
            </a:r>
          </a:p>
          <a:p>
            <a:pPr algn="r"/>
            <a:endParaRPr lang="de-DE" sz="1400" b="1" u="sng" dirty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de-DE" sz="2800" b="1" dirty="0" err="1">
                <a:solidFill>
                  <a:srgbClr val="000066"/>
                </a:solidFill>
                <a:latin typeface="Calibri" pitchFamily="34" charset="0"/>
              </a:rPr>
              <a:t>Danube</a:t>
            </a:r>
            <a:r>
              <a:rPr lang="de-DE" sz="2800" b="1" dirty="0">
                <a:solidFill>
                  <a:srgbClr val="000066"/>
                </a:solidFill>
                <a:latin typeface="Calibri" pitchFamily="34" charset="0"/>
              </a:rPr>
              <a:t> University Krems, Austria</a:t>
            </a:r>
          </a:p>
          <a:p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Department </a:t>
            </a:r>
            <a:r>
              <a:rPr lang="de-AT" sz="1800" dirty="0" err="1">
                <a:solidFill>
                  <a:schemeClr val="accent2"/>
                </a:solidFill>
                <a:latin typeface="Calibri" pitchFamily="34" charset="0"/>
              </a:rPr>
              <a:t>of</a:t>
            </a:r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 Interactive Media </a:t>
            </a:r>
            <a:r>
              <a:rPr lang="de-AT" sz="1800" dirty="0" err="1">
                <a:solidFill>
                  <a:schemeClr val="accent2"/>
                </a:solidFill>
                <a:latin typeface="Calibri" pitchFamily="34" charset="0"/>
              </a:rPr>
              <a:t>and</a:t>
            </a:r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 Technologies </a:t>
            </a:r>
            <a:r>
              <a:rPr lang="de-AT" sz="1800" dirty="0" err="1">
                <a:solidFill>
                  <a:schemeClr val="accent2"/>
                </a:solidFill>
                <a:latin typeface="Calibri" pitchFamily="34" charset="0"/>
              </a:rPr>
              <a:t>for</a:t>
            </a:r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AT" sz="1800" dirty="0" smtClean="0">
                <a:solidFill>
                  <a:schemeClr val="accent2"/>
                </a:solidFill>
                <a:latin typeface="Calibri" pitchFamily="34" charset="0"/>
              </a:rPr>
              <a:t>Education – </a:t>
            </a:r>
            <a:r>
              <a:rPr lang="de-AT" sz="1800" dirty="0" err="1">
                <a:solidFill>
                  <a:schemeClr val="accent2"/>
                </a:solidFill>
                <a:latin typeface="Calibri" pitchFamily="34" charset="0"/>
              </a:rPr>
              <a:t>Centre</a:t>
            </a:r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AT" sz="1800" dirty="0" err="1">
                <a:solidFill>
                  <a:schemeClr val="accent2"/>
                </a:solidFill>
                <a:latin typeface="Calibri" pitchFamily="34" charset="0"/>
              </a:rPr>
              <a:t>of</a:t>
            </a:r>
            <a:r>
              <a:rPr lang="de-AT" sz="1800" dirty="0">
                <a:solidFill>
                  <a:schemeClr val="accent2"/>
                </a:solidFill>
                <a:latin typeface="Calibri" pitchFamily="34" charset="0"/>
              </a:rPr>
              <a:t> Interactive Media</a:t>
            </a:r>
          </a:p>
          <a:p>
            <a:r>
              <a:rPr lang="de-AT" sz="2000" dirty="0" smtClean="0">
                <a:solidFill>
                  <a:srgbClr val="000066"/>
                </a:solidFill>
                <a:latin typeface="Calibri" pitchFamily="34" charset="0"/>
              </a:rPr>
              <a:t>Duration: 5 Semester</a:t>
            </a:r>
            <a:r>
              <a:rPr lang="de-AT" sz="2000" dirty="0">
                <a:solidFill>
                  <a:srgbClr val="000066"/>
                </a:solidFill>
                <a:latin typeface="Calibri" pitchFamily="34" charset="0"/>
              </a:rPr>
              <a:t>, 120 ECTS, </a:t>
            </a:r>
            <a:r>
              <a:rPr lang="de-AT" sz="2000" dirty="0" smtClean="0">
                <a:solidFill>
                  <a:srgbClr val="000066"/>
                </a:solidFill>
                <a:latin typeface="Calibri" pitchFamily="34" charset="0"/>
              </a:rPr>
              <a:t>extra-</a:t>
            </a:r>
            <a:r>
              <a:rPr lang="de-AT" sz="2000" dirty="0" err="1" smtClean="0">
                <a:solidFill>
                  <a:srgbClr val="000066"/>
                </a:solidFill>
                <a:latin typeface="Calibri" pitchFamily="34" charset="0"/>
              </a:rPr>
              <a:t>occupational</a:t>
            </a:r>
            <a:r>
              <a:rPr lang="de-AT" sz="2000" dirty="0" smtClean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de-AT" sz="2000" dirty="0" err="1" smtClean="0">
                <a:solidFill>
                  <a:srgbClr val="000066"/>
                </a:solidFill>
                <a:latin typeface="Calibri" pitchFamily="34" charset="0"/>
              </a:rPr>
              <a:t>blended</a:t>
            </a:r>
            <a:r>
              <a:rPr lang="de-AT" sz="200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de-AT" sz="2000" dirty="0" err="1" smtClean="0">
                <a:solidFill>
                  <a:srgbClr val="000066"/>
                </a:solidFill>
                <a:latin typeface="Calibri" pitchFamily="34" charset="0"/>
              </a:rPr>
              <a:t>learning</a:t>
            </a:r>
            <a:endParaRPr lang="de-AT" sz="20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7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268413"/>
            <a:ext cx="324167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51164"/>
            <a:ext cx="5256286" cy="163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4"/>
          <p:cNvSpPr>
            <a:spLocks noChangeArrowheads="1"/>
          </p:cNvSpPr>
          <p:nvPr/>
        </p:nvSpPr>
        <p:spPr bwMode="auto">
          <a:xfrm>
            <a:off x="5291782" y="3717032"/>
            <a:ext cx="3528690" cy="228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de-DE" sz="600" b="1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spcAft>
                <a:spcPts val="1000"/>
              </a:spcAft>
            </a:pP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Launched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2013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jointly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by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the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Danube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University </a:t>
            </a:r>
            <a:r>
              <a:rPr lang="de-DE" sz="1800" b="1" dirty="0" err="1" smtClean="0">
                <a:solidFill>
                  <a:schemeClr val="accent2"/>
                </a:solidFill>
                <a:latin typeface="Calibri" pitchFamily="34" charset="0"/>
              </a:rPr>
              <a:t>and</a:t>
            </a:r>
            <a:r>
              <a:rPr lang="de-DE" sz="1800" b="1" dirty="0" smtClean="0">
                <a:solidFill>
                  <a:schemeClr val="accent2"/>
                </a:solidFill>
                <a:latin typeface="Calibri" pitchFamily="34" charset="0"/>
              </a:rPr>
              <a:t> ZSI</a:t>
            </a:r>
          </a:p>
          <a:p>
            <a:r>
              <a:rPr lang="de-DE" sz="1800" dirty="0" smtClean="0">
                <a:solidFill>
                  <a:schemeClr val="accent2"/>
                </a:solidFill>
                <a:latin typeface="Calibri" pitchFamily="34" charset="0"/>
              </a:rPr>
              <a:t>First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graduates</a:t>
            </a:r>
            <a:r>
              <a:rPr lang="de-DE" sz="1800" dirty="0" smtClean="0">
                <a:solidFill>
                  <a:schemeClr val="accent2"/>
                </a:solidFill>
                <a:latin typeface="Calibri" pitchFamily="34" charset="0"/>
              </a:rPr>
              <a:t> 2015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from</a:t>
            </a:r>
            <a:r>
              <a:rPr lang="de-DE" sz="1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Australia</a:t>
            </a:r>
            <a:r>
              <a:rPr lang="de-DE" sz="1800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Italy</a:t>
            </a:r>
            <a:r>
              <a:rPr lang="de-DE" sz="1800" dirty="0" smtClean="0">
                <a:solidFill>
                  <a:schemeClr val="accent2"/>
                </a:solidFill>
                <a:latin typeface="Calibri" pitchFamily="34" charset="0"/>
              </a:rPr>
              <a:t>, Mexico,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and</a:t>
            </a:r>
            <a:r>
              <a:rPr lang="de-DE" sz="18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de-DE" sz="1800" dirty="0" err="1" smtClean="0">
                <a:solidFill>
                  <a:schemeClr val="accent2"/>
                </a:solidFill>
                <a:latin typeface="Calibri" pitchFamily="34" charset="0"/>
              </a:rPr>
              <a:t>Switzerland</a:t>
            </a:r>
            <a:endParaRPr lang="de-DE" sz="1800" dirty="0">
              <a:solidFill>
                <a:schemeClr val="accent2"/>
              </a:solidFill>
              <a:latin typeface="Calibri" pitchFamily="34" charset="0"/>
            </a:endParaRPr>
          </a:p>
          <a:p>
            <a:endParaRPr lang="de-DE" sz="1800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de-DE" sz="1800" dirty="0">
                <a:solidFill>
                  <a:schemeClr val="accent2"/>
                </a:solidFill>
                <a:latin typeface="Calibri" pitchFamily="34" charset="0"/>
              </a:rPr>
              <a:t>Information</a:t>
            </a:r>
            <a:r>
              <a:rPr lang="de-DE" sz="1800" dirty="0" smtClean="0">
                <a:solidFill>
                  <a:schemeClr val="accent2"/>
                </a:solidFill>
                <a:latin typeface="Calibri" pitchFamily="34" charset="0"/>
              </a:rPr>
              <a:t>:</a:t>
            </a:r>
            <a:endParaRPr lang="de-AT" sz="700" dirty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de-AT" sz="2000" b="1" u="sng" dirty="0">
                <a:solidFill>
                  <a:schemeClr val="accent2"/>
                </a:solidFill>
                <a:latin typeface="Calibri" pitchFamily="34" charset="0"/>
              </a:rPr>
              <a:t>www.donau-uni.ac.at/masi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9512" y="557113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>
                <a:solidFill>
                  <a:schemeClr val="accent2"/>
                </a:solidFill>
                <a:latin typeface="Calibri" pitchFamily="34" charset="0"/>
              </a:rPr>
              <a:t>Information:  </a:t>
            </a:r>
            <a:r>
              <a:rPr lang="de-AT" sz="2000" b="1" u="sng" dirty="0" smtClean="0">
                <a:solidFill>
                  <a:schemeClr val="accent2"/>
                </a:solidFill>
                <a:latin typeface="Calibri" pitchFamily="34" charset="0"/>
              </a:rPr>
              <a:t>www.essi-net.eu</a:t>
            </a:r>
            <a:endParaRPr lang="de-AT" sz="2000" b="1" u="sng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1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09282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457200" y="1916832"/>
            <a:ext cx="8229600" cy="28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800" b="1" dirty="0">
                <a:solidFill>
                  <a:srgbClr val="0000CC"/>
                </a:solidFill>
                <a:latin typeface="Calibri" pitchFamily="34" charset="0"/>
              </a:rPr>
              <a:t>»</a:t>
            </a:r>
            <a:r>
              <a:rPr lang="en-GB" altLang="de-DE" sz="2800" b="1" dirty="0">
                <a:solidFill>
                  <a:srgbClr val="0000FF"/>
                </a:solidFill>
                <a:latin typeface="Calibri" pitchFamily="34" charset="0"/>
              </a:rPr>
              <a:t>Social innovations are </a:t>
            </a:r>
            <a:r>
              <a:rPr lang="en-GB" altLang="de-DE" sz="2800" b="1" i="1" dirty="0">
                <a:solidFill>
                  <a:srgbClr val="0000FF"/>
                </a:solidFill>
                <a:latin typeface="Calibri" pitchFamily="34" charset="0"/>
              </a:rPr>
              <a:t>new </a:t>
            </a:r>
            <a:r>
              <a:rPr lang="en-GB" altLang="de-DE" sz="2800" b="1" i="1" dirty="0" smtClean="0">
                <a:solidFill>
                  <a:srgbClr val="0000FF"/>
                </a:solidFill>
                <a:latin typeface="Calibri" pitchFamily="34" charset="0"/>
              </a:rPr>
              <a:t>or improved practices </a:t>
            </a:r>
          </a:p>
          <a:p>
            <a:pPr algn="ctr">
              <a:spcAft>
                <a:spcPts val="600"/>
              </a:spcAft>
            </a:pPr>
            <a:r>
              <a:rPr lang="en-GB" altLang="de-DE" sz="2800" b="1" dirty="0" smtClean="0">
                <a:solidFill>
                  <a:srgbClr val="0000FF"/>
                </a:solidFill>
                <a:latin typeface="Calibri" pitchFamily="34" charset="0"/>
              </a:rPr>
              <a:t>to address societal issues,</a:t>
            </a:r>
          </a:p>
          <a:p>
            <a:pPr algn="ctr">
              <a:spcAft>
                <a:spcPts val="600"/>
              </a:spcAft>
            </a:pPr>
            <a:r>
              <a:rPr lang="en-GB" altLang="de-DE" sz="2800" b="1" i="1" dirty="0" smtClean="0">
                <a:solidFill>
                  <a:srgbClr val="0000FF"/>
                </a:solidFill>
                <a:latin typeface="Calibri" pitchFamily="34" charset="0"/>
              </a:rPr>
              <a:t>affecting parts or the whole of a society’s fabric, </a:t>
            </a:r>
          </a:p>
          <a:p>
            <a:pPr algn="ctr">
              <a:spcAft>
                <a:spcPts val="600"/>
              </a:spcAft>
            </a:pPr>
            <a:r>
              <a:rPr lang="en-GB" altLang="de-DE" sz="2800" b="1" u="sng" dirty="0" smtClean="0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en-GB" altLang="de-DE" sz="2800" b="1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GB" altLang="de-DE" sz="2800" b="1" dirty="0" smtClean="0">
                <a:solidFill>
                  <a:srgbClr val="0000FF"/>
                </a:solidFill>
                <a:latin typeface="Calibri" pitchFamily="34" charset="0"/>
              </a:rPr>
              <a:t>become </a:t>
            </a:r>
            <a:r>
              <a:rPr lang="en-GB" altLang="de-DE" sz="2800" b="1" i="1" dirty="0">
                <a:solidFill>
                  <a:srgbClr val="0000FF"/>
                </a:solidFill>
                <a:latin typeface="Calibri" pitchFamily="34" charset="0"/>
              </a:rPr>
              <a:t>adopted and utilized </a:t>
            </a:r>
            <a:r>
              <a:rPr lang="en-GB" altLang="de-DE" sz="2800" b="1" dirty="0" smtClean="0">
                <a:solidFill>
                  <a:srgbClr val="0000FF"/>
                </a:solidFill>
                <a:latin typeface="Calibri" pitchFamily="34" charset="0"/>
              </a:rPr>
              <a:t>by </a:t>
            </a:r>
            <a:r>
              <a:rPr lang="en-GB" altLang="de-DE" sz="2800" b="1" dirty="0">
                <a:solidFill>
                  <a:srgbClr val="0000FF"/>
                </a:solidFill>
                <a:latin typeface="Calibri" pitchFamily="34" charset="0"/>
              </a:rPr>
              <a:t>individuals, social groups and organizations concerned.</a:t>
            </a:r>
            <a:r>
              <a:rPr lang="de-DE" altLang="de-DE" sz="2800" b="1" dirty="0">
                <a:solidFill>
                  <a:srgbClr val="0000CC"/>
                </a:solidFill>
                <a:latin typeface="Calibri" pitchFamily="34" charset="0"/>
              </a:rPr>
              <a:t>«</a:t>
            </a:r>
            <a:endParaRPr lang="de-AT" altLang="de-DE" sz="2800" b="1" dirty="0"/>
          </a:p>
          <a:p>
            <a:pPr algn="ctr"/>
            <a:endParaRPr lang="de-DE" altLang="de-DE" sz="2800" i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509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288" y="701824"/>
            <a:ext cx="8351837" cy="1143000"/>
          </a:xfrm>
          <a:noFill/>
        </p:spPr>
        <p:txBody>
          <a:bodyPr/>
          <a:lstStyle/>
          <a:p>
            <a:r>
              <a:rPr lang="de-DE" altLang="de-DE" sz="3200" u="sng" dirty="0" smtClean="0">
                <a:solidFill>
                  <a:srgbClr val="000066"/>
                </a:solidFill>
                <a:latin typeface="Calibri" pitchFamily="34" charset="0"/>
              </a:rPr>
              <a:t>An </a:t>
            </a:r>
            <a:r>
              <a:rPr lang="de-DE" altLang="de-DE" sz="3200" i="1" u="sng" dirty="0" err="1" smtClean="0">
                <a:solidFill>
                  <a:srgbClr val="000066"/>
                </a:solidFill>
                <a:latin typeface="Calibri" pitchFamily="34" charset="0"/>
              </a:rPr>
              <a:t>analytical</a:t>
            </a:r>
            <a:r>
              <a:rPr lang="de-DE" altLang="de-DE" sz="3200" i="1" u="sng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de-DE" altLang="de-DE" sz="3200" u="sng" dirty="0" err="1" smtClean="0">
                <a:solidFill>
                  <a:srgbClr val="000066"/>
                </a:solidFill>
                <a:latin typeface="Calibri" pitchFamily="34" charset="0"/>
              </a:rPr>
              <a:t>definition</a:t>
            </a:r>
            <a:r>
              <a:rPr lang="de-DE" altLang="de-DE" sz="3200" u="sng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de-DE" altLang="de-DE" sz="3200" u="sng" dirty="0" err="1" smtClean="0">
                <a:solidFill>
                  <a:srgbClr val="000066"/>
                </a:solidFill>
                <a:latin typeface="Calibri" pitchFamily="34" charset="0"/>
              </a:rPr>
              <a:t>of</a:t>
            </a:r>
            <a:r>
              <a:rPr lang="de-DE" altLang="de-DE" sz="3200" u="sng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de-DE" altLang="de-DE" sz="3200" u="sng" dirty="0" err="1" smtClean="0">
                <a:solidFill>
                  <a:srgbClr val="000066"/>
                </a:solidFill>
                <a:latin typeface="Calibri" pitchFamily="34" charset="0"/>
              </a:rPr>
              <a:t>Social</a:t>
            </a:r>
            <a:r>
              <a:rPr lang="de-DE" altLang="de-DE" sz="3200" u="sng" dirty="0" smtClean="0">
                <a:solidFill>
                  <a:srgbClr val="000066"/>
                </a:solidFill>
                <a:latin typeface="Calibri" pitchFamily="34" charset="0"/>
              </a:rPr>
              <a:t> Innovation</a:t>
            </a:r>
            <a:r>
              <a:rPr lang="de-DE" altLang="de-DE" sz="3200" dirty="0" smtClean="0">
                <a:latin typeface="Calibri" pitchFamily="34" charset="0"/>
              </a:rPr>
              <a:t> </a:t>
            </a:r>
            <a:r>
              <a:rPr lang="de-DE" altLang="de-DE" sz="2400" dirty="0" smtClean="0">
                <a:latin typeface="Calibri" pitchFamily="34" charset="0"/>
              </a:rPr>
              <a:t>*)</a:t>
            </a:r>
            <a:endParaRPr lang="de-AT" altLang="de-DE" sz="2400" dirty="0" smtClean="0">
              <a:latin typeface="Calibri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970532" y="5293077"/>
            <a:ext cx="51856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rgbClr val="333399"/>
                </a:solidFill>
                <a:latin typeface="Calibri" pitchFamily="34" charset="0"/>
              </a:rPr>
              <a:t>*) </a:t>
            </a:r>
            <a:r>
              <a:rPr lang="de-DE" altLang="de-DE" sz="1600" b="1" i="1" dirty="0" err="1" smtClean="0">
                <a:solidFill>
                  <a:srgbClr val="333399"/>
                </a:solidFill>
                <a:latin typeface="Calibri" pitchFamily="34" charset="0"/>
              </a:rPr>
              <a:t>Improved</a:t>
            </a:r>
            <a:r>
              <a:rPr lang="de-DE" altLang="de-DE" sz="1600" b="1" i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de-DE" altLang="de-DE" sz="1600" b="1" i="1" dirty="0" err="1" smtClean="0">
                <a:solidFill>
                  <a:srgbClr val="333399"/>
                </a:solidFill>
                <a:latin typeface="Calibri" pitchFamily="34" charset="0"/>
              </a:rPr>
              <a:t>from</a:t>
            </a:r>
            <a:r>
              <a:rPr lang="de-DE" altLang="de-DE" sz="1600" b="1" i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de-DE" altLang="de-DE" sz="1600" b="1" dirty="0" smtClean="0">
                <a:solidFill>
                  <a:srgbClr val="333399"/>
                </a:solidFill>
                <a:latin typeface="Calibri" pitchFamily="34" charset="0"/>
              </a:rPr>
              <a:t>Zentrum </a:t>
            </a:r>
            <a:r>
              <a:rPr lang="de-DE" altLang="de-DE" sz="1600" b="1" dirty="0">
                <a:solidFill>
                  <a:srgbClr val="333399"/>
                </a:solidFill>
                <a:latin typeface="Calibri" pitchFamily="34" charset="0"/>
              </a:rPr>
              <a:t>für Soziale Innovation, 2012:</a:t>
            </a:r>
          </a:p>
          <a:p>
            <a:r>
              <a:rPr lang="de-DE" altLang="de-DE" sz="1600" b="1" dirty="0" smtClean="0">
                <a:solidFill>
                  <a:srgbClr val="333399"/>
                </a:solidFill>
                <a:latin typeface="Calibri" pitchFamily="34" charset="0"/>
              </a:rPr>
              <a:t>    „All </a:t>
            </a:r>
            <a:r>
              <a:rPr lang="de-DE" altLang="de-DE" sz="1600" b="1" dirty="0" err="1">
                <a:solidFill>
                  <a:srgbClr val="333399"/>
                </a:solidFill>
                <a:latin typeface="Calibri" pitchFamily="34" charset="0"/>
              </a:rPr>
              <a:t>innovations</a:t>
            </a:r>
            <a:r>
              <a:rPr lang="de-DE" altLang="de-DE" sz="1600" b="1" dirty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de-DE" altLang="de-DE" sz="1600" b="1" dirty="0" err="1">
                <a:solidFill>
                  <a:srgbClr val="333399"/>
                </a:solidFill>
                <a:latin typeface="Calibri" pitchFamily="34" charset="0"/>
              </a:rPr>
              <a:t>are</a:t>
            </a:r>
            <a:r>
              <a:rPr lang="de-DE" altLang="de-DE" sz="1600" b="1" dirty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de-DE" altLang="de-DE" sz="1600" b="1" dirty="0" err="1">
                <a:solidFill>
                  <a:srgbClr val="333399"/>
                </a:solidFill>
                <a:latin typeface="Calibri" pitchFamily="34" charset="0"/>
              </a:rPr>
              <a:t>socially</a:t>
            </a:r>
            <a:r>
              <a:rPr lang="de-DE" altLang="de-DE" sz="1600" b="1" dirty="0">
                <a:solidFill>
                  <a:srgbClr val="333399"/>
                </a:solidFill>
                <a:latin typeface="Calibri" pitchFamily="34" charset="0"/>
              </a:rPr>
              <a:t> relevant“ </a:t>
            </a:r>
          </a:p>
          <a:p>
            <a:r>
              <a:rPr lang="de-DE" altLang="de-DE" sz="1400" b="1" dirty="0" smtClean="0">
                <a:solidFill>
                  <a:srgbClr val="333399"/>
                </a:solidFill>
                <a:latin typeface="Calibri" pitchFamily="34" charset="0"/>
              </a:rPr>
              <a:t>     ZSI-</a:t>
            </a:r>
            <a:r>
              <a:rPr lang="de-DE" altLang="de-DE" sz="1400" b="1" dirty="0" err="1" smtClean="0">
                <a:solidFill>
                  <a:srgbClr val="333399"/>
                </a:solidFill>
                <a:latin typeface="Calibri" pitchFamily="34" charset="0"/>
              </a:rPr>
              <a:t>Discussion</a:t>
            </a:r>
            <a:r>
              <a:rPr lang="de-DE" altLang="de-DE" sz="1400" b="1" dirty="0" smtClean="0">
                <a:solidFill>
                  <a:srgbClr val="333399"/>
                </a:solidFill>
                <a:latin typeface="Calibri" pitchFamily="34" charset="0"/>
              </a:rPr>
              <a:t> </a:t>
            </a:r>
            <a:r>
              <a:rPr lang="de-DE" altLang="de-DE" sz="1400" b="1" dirty="0">
                <a:solidFill>
                  <a:srgbClr val="333399"/>
                </a:solidFill>
                <a:latin typeface="Calibri" pitchFamily="34" charset="0"/>
              </a:rPr>
              <a:t>Paper 13, p. 2: </a:t>
            </a:r>
            <a:r>
              <a:rPr lang="de-DE" altLang="de-DE" sz="1400" b="1" u="sng" dirty="0">
                <a:solidFill>
                  <a:srgbClr val="333399"/>
                </a:solidFill>
                <a:latin typeface="Calibri" pitchFamily="34" charset="0"/>
              </a:rPr>
              <a:t>www.zsi.at/dp</a:t>
            </a:r>
            <a:endParaRPr lang="de-AT" altLang="de-DE" b="1" u="sng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" name="Picture 16" descr="pfeil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41938"/>
            <a:ext cx="6477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25500" y="12700"/>
            <a:ext cx="7543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3600" b="1" u="sng" cap="all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CONCEPT OF SOCIAL INNOVATION</a:t>
            </a:r>
            <a:r>
              <a:rPr lang="de-DE" b="1" dirty="0">
                <a:solidFill>
                  <a:srgbClr val="333399"/>
                </a:solidFill>
              </a:rPr>
              <a:t/>
            </a:r>
            <a:br>
              <a:rPr lang="de-DE" b="1" dirty="0">
                <a:solidFill>
                  <a:srgbClr val="333399"/>
                </a:solidFill>
              </a:rPr>
            </a:br>
            <a:endParaRPr lang="de-AT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308725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-36512" y="-68264"/>
            <a:ext cx="9180512" cy="66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64" name="AutoShape 8"/>
          <p:cNvSpPr>
            <a:spLocks noChangeArrowheads="1"/>
          </p:cNvSpPr>
          <p:nvPr/>
        </p:nvSpPr>
        <p:spPr bwMode="auto">
          <a:xfrm>
            <a:off x="395536" y="3356992"/>
            <a:ext cx="1873250" cy="720725"/>
          </a:xfrm>
          <a:prstGeom prst="homePlate">
            <a:avLst>
              <a:gd name="adj" fmla="val 64978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sz="1800" b="1" dirty="0">
                <a:solidFill>
                  <a:srgbClr val="0000FF"/>
                </a:solidFill>
                <a:latin typeface="Calibri" pitchFamily="34" charset="0"/>
              </a:rPr>
              <a:t>Ideation</a:t>
            </a: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auto">
          <a:xfrm>
            <a:off x="2122736" y="3356992"/>
            <a:ext cx="2303463" cy="720725"/>
          </a:xfrm>
          <a:prstGeom prst="chevron">
            <a:avLst>
              <a:gd name="adj" fmla="val 79901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sz="1800" b="1">
                <a:solidFill>
                  <a:srgbClr val="0000FF"/>
                </a:solidFill>
                <a:latin typeface="Calibri" pitchFamily="34" charset="0"/>
              </a:rPr>
              <a:t>     Intervention</a:t>
            </a:r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auto">
          <a:xfrm>
            <a:off x="4284762" y="3356347"/>
            <a:ext cx="2303462" cy="720725"/>
          </a:xfrm>
          <a:prstGeom prst="chevron">
            <a:avLst>
              <a:gd name="adj" fmla="val 79901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sz="1800" b="1" dirty="0" smtClean="0">
                <a:solidFill>
                  <a:srgbClr val="0000FF"/>
                </a:solidFill>
                <a:latin typeface="Calibri" pitchFamily="34" charset="0"/>
              </a:rPr>
              <a:t>      Implementation</a:t>
            </a:r>
            <a:endParaRPr lang="de-AT" altLang="de-DE" sz="1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01067" name="AutoShape 11"/>
          <p:cNvSpPr>
            <a:spLocks noChangeArrowheads="1"/>
          </p:cNvSpPr>
          <p:nvPr/>
        </p:nvSpPr>
        <p:spPr bwMode="auto">
          <a:xfrm>
            <a:off x="6443911" y="3356992"/>
            <a:ext cx="2303463" cy="720725"/>
          </a:xfrm>
          <a:prstGeom prst="chevron">
            <a:avLst>
              <a:gd name="adj" fmla="val 79901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sz="1800" b="1">
                <a:solidFill>
                  <a:srgbClr val="0000FF"/>
                </a:solidFill>
                <a:latin typeface="Calibri" pitchFamily="34" charset="0"/>
              </a:rPr>
              <a:t>Impact</a:t>
            </a: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-36512" y="-26988"/>
            <a:ext cx="8603542" cy="5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altLang="de-DE" sz="3600" b="1" u="sng" dirty="0">
                <a:solidFill>
                  <a:srgbClr val="FFFF00"/>
                </a:solidFill>
                <a:latin typeface="Calibri" pitchFamily="34" charset="0"/>
              </a:rPr>
              <a:t>HOW TO CREATE SOCIAL INNOVATION ?</a:t>
            </a:r>
            <a:endParaRPr lang="de-AT" altLang="de-DE" sz="36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40319" y="5337051"/>
            <a:ext cx="1520552" cy="180181"/>
          </a:xfrm>
          <a:prstGeom prst="homePlate">
            <a:avLst>
              <a:gd name="adj" fmla="val 64978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773111" y="5596980"/>
            <a:ext cx="1287760" cy="180181"/>
          </a:xfrm>
          <a:prstGeom prst="homePlate">
            <a:avLst>
              <a:gd name="adj" fmla="val 64978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468311" y="5913115"/>
            <a:ext cx="1287760" cy="180181"/>
          </a:xfrm>
          <a:prstGeom prst="homePlate">
            <a:avLst>
              <a:gd name="adj" fmla="val 64978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0" y="6093296"/>
            <a:ext cx="1324023" cy="144016"/>
          </a:xfrm>
          <a:prstGeom prst="homePlate">
            <a:avLst>
              <a:gd name="adj" fmla="val 64978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756071" y="5147937"/>
            <a:ext cx="1512168" cy="180020"/>
          </a:xfrm>
          <a:prstGeom prst="chevron">
            <a:avLst>
              <a:gd name="adj" fmla="val 79901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>
                <a:solidFill>
                  <a:srgbClr val="0000FF"/>
                </a:solidFill>
                <a:latin typeface="Calibri" pitchFamily="34" charset="0"/>
              </a:rPr>
              <a:t>     Intervention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4572767" y="4869160"/>
            <a:ext cx="1368152" cy="180181"/>
          </a:xfrm>
          <a:prstGeom prst="chevron">
            <a:avLst>
              <a:gd name="adj" fmla="val 79901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      Implementation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7381079" y="4509120"/>
            <a:ext cx="1367385" cy="268275"/>
          </a:xfrm>
          <a:prstGeom prst="chevron">
            <a:avLst>
              <a:gd name="adj" fmla="val 79901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>
                <a:solidFill>
                  <a:srgbClr val="0000FF"/>
                </a:solidFill>
                <a:latin typeface="Calibri" pitchFamily="34" charset="0"/>
              </a:rPr>
              <a:t>Impact</a:t>
            </a: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3068983" y="5373216"/>
            <a:ext cx="1287760" cy="180181"/>
          </a:xfrm>
          <a:prstGeom prst="homePlate">
            <a:avLst>
              <a:gd name="adj" fmla="val 64978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New/</a:t>
            </a:r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modified</a:t>
            </a:r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672023" y="5121671"/>
            <a:ext cx="1512168" cy="180504"/>
          </a:xfrm>
          <a:prstGeom prst="chevron">
            <a:avLst>
              <a:gd name="adj" fmla="val 79901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>
                <a:solidFill>
                  <a:srgbClr val="0000FF"/>
                </a:solidFill>
                <a:latin typeface="Calibri" pitchFamily="34" charset="0"/>
              </a:rPr>
              <a:t>     </a:t>
            </a:r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Next </a:t>
            </a:r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intervention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6156942" y="4869160"/>
            <a:ext cx="1727425" cy="180181"/>
          </a:xfrm>
          <a:prstGeom prst="chevron">
            <a:avLst>
              <a:gd name="adj" fmla="val 79901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      Implementation, 2nd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436096" y="5121671"/>
            <a:ext cx="1656184" cy="215380"/>
          </a:xfrm>
          <a:prstGeom prst="chevron">
            <a:avLst>
              <a:gd name="adj" fmla="val 79901"/>
            </a:avLst>
          </a:prstGeom>
          <a:solidFill>
            <a:srgbClr val="FFFF99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Intervention</a:t>
            </a:r>
            <a:r>
              <a:rPr lang="de-AT" altLang="de-DE" b="1" dirty="0">
                <a:solidFill>
                  <a:srgbClr val="0000FF"/>
                </a:solidFill>
                <a:latin typeface="Calibri" pitchFamily="34" charset="0"/>
              </a:rPr>
              <a:t>, 3rd </a:t>
            </a:r>
            <a:r>
              <a:rPr lang="de-AT" altLang="de-DE" b="1" dirty="0" err="1">
                <a:solidFill>
                  <a:srgbClr val="0000FF"/>
                </a:solidFill>
                <a:latin typeface="Calibri" pitchFamily="34" charset="0"/>
              </a:rPr>
              <a:t>try</a:t>
            </a:r>
            <a:r>
              <a:rPr lang="de-AT" altLang="de-DE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" name="Multiplizieren 31"/>
          <p:cNvSpPr/>
          <p:nvPr/>
        </p:nvSpPr>
        <p:spPr bwMode="auto">
          <a:xfrm>
            <a:off x="4572767" y="4672893"/>
            <a:ext cx="232792" cy="484299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Multiplizieren 32"/>
          <p:cNvSpPr/>
          <p:nvPr/>
        </p:nvSpPr>
        <p:spPr bwMode="auto">
          <a:xfrm>
            <a:off x="2952587" y="4933511"/>
            <a:ext cx="232792" cy="484299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0" y="5769100"/>
            <a:ext cx="3068983" cy="144016"/>
          </a:xfrm>
          <a:prstGeom prst="homePlate">
            <a:avLst>
              <a:gd name="adj" fmla="val 64978"/>
            </a:avLst>
          </a:prstGeom>
          <a:solidFill>
            <a:srgbClr val="FFFFCC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altLang="de-DE" b="1" dirty="0" smtClean="0">
                <a:solidFill>
                  <a:srgbClr val="0000FF"/>
                </a:solidFill>
                <a:latin typeface="Calibri" pitchFamily="34" charset="0"/>
              </a:rPr>
              <a:t>Persistent </a:t>
            </a:r>
            <a:r>
              <a:rPr lang="de-AT" altLang="de-DE" b="1" dirty="0" err="1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AT" altLang="de-DE" b="1" dirty="0" err="1" smtClean="0">
                <a:solidFill>
                  <a:srgbClr val="0000FF"/>
                </a:solidFill>
                <a:latin typeface="Calibri" pitchFamily="34" charset="0"/>
              </a:rPr>
              <a:t>dea</a:t>
            </a:r>
            <a:endParaRPr lang="de-AT" altLang="de-DE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179959" y="692696"/>
            <a:ext cx="928846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</a:pPr>
            <a:r>
              <a:rPr lang="de-DE" altLang="de-DE" sz="3200" b="1" dirty="0">
                <a:solidFill>
                  <a:srgbClr val="0000FF"/>
                </a:solidFill>
                <a:latin typeface="Calibri" pitchFamily="34" charset="0"/>
              </a:rPr>
              <a:t>      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The „4-</a:t>
            </a:r>
            <a:r>
              <a:rPr lang="de-DE" altLang="de-DE" sz="3000" b="1" i="1" u="sng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3000" b="1" u="sng" dirty="0" err="1">
                <a:solidFill>
                  <a:srgbClr val="0000FF"/>
                </a:solidFill>
                <a:latin typeface="Calibri" pitchFamily="34" charset="0"/>
              </a:rPr>
              <a:t>process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“ </a:t>
            </a:r>
            <a:r>
              <a:rPr lang="de-DE" altLang="de-DE" sz="3000" b="1" u="sng" dirty="0" err="1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3000" b="1" u="sng" dirty="0" err="1">
                <a:solidFill>
                  <a:srgbClr val="0000FF"/>
                </a:solidFill>
                <a:latin typeface="Calibri" pitchFamily="34" charset="0"/>
              </a:rPr>
              <a:t>social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3000" b="1" u="sng" dirty="0" err="1">
                <a:solidFill>
                  <a:srgbClr val="0000FF"/>
                </a:solidFill>
                <a:latin typeface="Calibri" pitchFamily="34" charset="0"/>
              </a:rPr>
              <a:t>innovation</a:t>
            </a:r>
            <a:r>
              <a:rPr lang="de-DE" altLang="de-DE" sz="3000" b="1" u="sng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3000" b="1" u="sng" dirty="0" err="1">
                <a:solidFill>
                  <a:srgbClr val="0000FF"/>
                </a:solidFill>
                <a:latin typeface="Calibri" pitchFamily="34" charset="0"/>
              </a:rPr>
              <a:t>development</a:t>
            </a:r>
            <a:r>
              <a:rPr lang="de-DE" altLang="de-DE" sz="3000" b="1" u="sng" dirty="0" smtClean="0">
                <a:solidFill>
                  <a:srgbClr val="0000FF"/>
                </a:solidFill>
                <a:latin typeface="Calibri" pitchFamily="34" charset="0"/>
              </a:rPr>
              <a:t>:</a:t>
            </a:r>
            <a:endParaRPr lang="de-DE" altLang="de-DE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de-DE" altLang="de-DE" sz="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de-DE" altLang="de-DE" sz="2200" b="1" i="1" dirty="0" err="1" smtClean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dea</a:t>
            </a:r>
            <a:r>
              <a:rPr lang="de-DE" altLang="de-DE" sz="2200" b="1" i="1" dirty="0" smtClean="0">
                <a:solidFill>
                  <a:srgbClr val="0000FF"/>
                </a:solidFill>
                <a:latin typeface="Calibri" pitchFamily="34" charset="0"/>
              </a:rPr>
              <a:t>		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&gt;&gt; 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What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is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issue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objectives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 smtClean="0">
                <a:solidFill>
                  <a:srgbClr val="0000FF"/>
                </a:solidFill>
                <a:latin typeface="Calibri" pitchFamily="34" charset="0"/>
              </a:rPr>
              <a:t>change</a:t>
            </a:r>
            <a:endParaRPr lang="de-DE" altLang="de-DE" sz="2200" b="1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de-DE" altLang="de-DE" sz="2200" b="1" i="1" dirty="0" smtClean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altLang="de-DE" sz="2200" b="1" dirty="0" smtClean="0">
                <a:solidFill>
                  <a:srgbClr val="0000FF"/>
                </a:solidFill>
                <a:latin typeface="Calibri" pitchFamily="34" charset="0"/>
              </a:rPr>
              <a:t>ntervention        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&gt;&gt; 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Conceptualisation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define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approaches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methods</a:t>
            </a:r>
            <a:endParaRPr lang="de-DE" altLang="de-DE" sz="2200" b="1" dirty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45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de-DE" altLang="de-DE" sz="22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mplementation &gt;&gt; 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Using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resources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breaking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deadlocks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cooperation</a:t>
            </a:r>
            <a:endParaRPr lang="de-DE" altLang="de-DE" sz="2200" b="1" dirty="0">
              <a:solidFill>
                <a:srgbClr val="0000FF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45000"/>
              </a:spcBef>
              <a:spcAft>
                <a:spcPct val="30000"/>
              </a:spcAft>
              <a:buFont typeface="Courier New" pitchFamily="49" charset="0"/>
              <a:buChar char="o"/>
            </a:pPr>
            <a:r>
              <a:rPr lang="de-DE" altLang="de-DE" sz="22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mpact 	              &gt;&gt; 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Measures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quality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range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scales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life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altLang="de-DE" sz="2200" b="1" dirty="0" err="1">
                <a:solidFill>
                  <a:srgbClr val="0000FF"/>
                </a:solidFill>
                <a:latin typeface="Calibri" pitchFamily="34" charset="0"/>
              </a:rPr>
              <a:t>cycle</a:t>
            </a:r>
            <a:r>
              <a:rPr lang="de-DE" altLang="de-DE" sz="2200" b="1" dirty="0">
                <a:solidFill>
                  <a:srgbClr val="0000FF"/>
                </a:solidFill>
                <a:latin typeface="Calibri" pitchFamily="34" charset="0"/>
              </a:rPr>
              <a:t>!</a:t>
            </a:r>
            <a:endParaRPr lang="de-AT" altLang="de-DE" sz="2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4366265"/>
            <a:ext cx="5079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But: </a:t>
            </a:r>
            <a:r>
              <a:rPr lang="de-AT" sz="20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It‘s</a:t>
            </a:r>
            <a:r>
              <a:rPr lang="de-A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usually</a:t>
            </a:r>
            <a:r>
              <a:rPr lang="de-A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22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not</a:t>
            </a:r>
            <a:r>
              <a:rPr lang="de-A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an ideal</a:t>
            </a:r>
            <a:r>
              <a:rPr lang="de-A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2200" b="1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linear</a:t>
            </a:r>
            <a:r>
              <a:rPr lang="de-AT" sz="22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process</a:t>
            </a:r>
            <a:r>
              <a:rPr lang="de-AT" sz="20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… </a:t>
            </a:r>
            <a:endParaRPr lang="de-AT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923928" y="5723964"/>
            <a:ext cx="491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… </a:t>
            </a:r>
            <a:r>
              <a:rPr lang="de-AT" sz="1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often</a:t>
            </a:r>
            <a:r>
              <a:rPr lang="de-AT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18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interrupted</a:t>
            </a:r>
            <a:r>
              <a:rPr lang="de-AT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de-AT" sz="1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back </a:t>
            </a:r>
            <a:r>
              <a:rPr lang="de-AT" sz="18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to</a:t>
            </a:r>
            <a:r>
              <a:rPr lang="de-AT" sz="1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18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field</a:t>
            </a:r>
            <a:r>
              <a:rPr lang="de-AT" sz="1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de-AT" sz="1800" b="1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one</a:t>
            </a:r>
            <a:r>
              <a:rPr lang="de-AT" sz="18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, iterative ...</a:t>
            </a:r>
            <a:endParaRPr lang="de-AT" sz="1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4" grpId="0" animBg="1"/>
      <p:bldP spid="301065" grpId="0" animBg="1"/>
      <p:bldP spid="301066" grpId="0" animBg="1"/>
      <p:bldP spid="30106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4" grpId="0" animBg="1"/>
      <p:bldP spid="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-36512" y="6200775"/>
            <a:ext cx="922496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-36512" y="0"/>
            <a:ext cx="9217024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44624"/>
            <a:ext cx="86083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3600" b="1" cap="all" dirty="0" err="1" smtClean="0">
                <a:solidFill>
                  <a:srgbClr val="FFFF00"/>
                </a:solidFill>
                <a:latin typeface="Calibri" pitchFamily="34" charset="0"/>
              </a:rPr>
              <a:t>Analysing</a:t>
            </a:r>
            <a:r>
              <a:rPr lang="de-DE" sz="3600" b="1" cap="all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3600" b="1" cap="all" dirty="0" err="1" smtClean="0">
                <a:solidFill>
                  <a:srgbClr val="FFFF00"/>
                </a:solidFill>
                <a:latin typeface="Calibri" pitchFamily="34" charset="0"/>
              </a:rPr>
              <a:t>social</a:t>
            </a:r>
            <a:r>
              <a:rPr lang="de-DE" sz="3600" b="1" cap="all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3600" b="1" cap="all" dirty="0" err="1" smtClean="0">
                <a:solidFill>
                  <a:srgbClr val="FFFF00"/>
                </a:solidFill>
                <a:latin typeface="Calibri" pitchFamily="34" charset="0"/>
              </a:rPr>
              <a:t>innovation</a:t>
            </a:r>
            <a:r>
              <a:rPr lang="de-DE" sz="3600" b="1" cap="all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de-DE" sz="3600" b="1" cap="all" dirty="0" err="1">
                <a:solidFill>
                  <a:srgbClr val="FFFF00"/>
                </a:solidFill>
                <a:latin typeface="Calibri" pitchFamily="34" charset="0"/>
              </a:rPr>
              <a:t>examples</a:t>
            </a:r>
            <a:r>
              <a:rPr lang="de-DE" b="1" dirty="0">
                <a:solidFill>
                  <a:srgbClr val="333399"/>
                </a:solidFill>
              </a:rPr>
              <a:t/>
            </a:r>
            <a:br>
              <a:rPr lang="de-DE" b="1" dirty="0">
                <a:solidFill>
                  <a:srgbClr val="333399"/>
                </a:solidFill>
              </a:rPr>
            </a:br>
            <a:endParaRPr lang="de-AT" b="1" dirty="0">
              <a:solidFill>
                <a:srgbClr val="333399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3838" y="908720"/>
            <a:ext cx="89646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400" b="1" dirty="0">
                <a:solidFill>
                  <a:srgbClr val="000066"/>
                </a:solidFill>
                <a:latin typeface="Calibri" pitchFamily="34" charset="0"/>
              </a:rPr>
              <a:t>Public </a:t>
            </a:r>
            <a:r>
              <a:rPr lang="de-DE" sz="2400" b="1" dirty="0" err="1" smtClean="0">
                <a:solidFill>
                  <a:srgbClr val="000066"/>
                </a:solidFill>
                <a:latin typeface="Calibri" pitchFamily="34" charset="0"/>
              </a:rPr>
              <a:t>sector</a:t>
            </a:r>
            <a:r>
              <a:rPr lang="de-DE" sz="2400" b="1" dirty="0" smtClean="0">
                <a:solidFill>
                  <a:srgbClr val="000066"/>
                </a:solidFill>
                <a:latin typeface="Calibri" pitchFamily="34" charset="0"/>
              </a:rPr>
              <a:t>: </a:t>
            </a:r>
            <a:r>
              <a:rPr lang="de-DE" sz="2400" b="1" dirty="0" smtClean="0">
                <a:solidFill>
                  <a:srgbClr val="0000FF"/>
                </a:solidFill>
                <a:latin typeface="Calibri" pitchFamily="34" charset="0"/>
              </a:rPr>
              <a:t>City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Kapfenberg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(AT) – „Future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for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all“</a:t>
            </a:r>
            <a:endParaRPr lang="de-DE" sz="2400" b="1" u="sng" dirty="0">
              <a:solidFill>
                <a:srgbClr val="0000FF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buChar char="–"/>
            </a:pPr>
            <a:endParaRPr lang="de-DE" sz="600" b="1" i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 err="1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dea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	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Issue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Poverty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– inclusive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help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without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stigmatisation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ntervention 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„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Activity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Card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“ [Like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Credit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-Card,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subsidised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by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Municipality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]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mplementation 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&gt;&gt;  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Transport, Caritas, Supermarket,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Cafe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Sports ...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mpact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Participation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elevating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quality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life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cohesion</a:t>
            </a:r>
            <a:endParaRPr lang="de-AT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3838" y="2708920"/>
            <a:ext cx="89646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400" b="1" dirty="0" smtClean="0">
                <a:solidFill>
                  <a:srgbClr val="000066"/>
                </a:solidFill>
                <a:latin typeface="Calibri" pitchFamily="34" charset="0"/>
              </a:rPr>
              <a:t>Business </a:t>
            </a:r>
            <a:r>
              <a:rPr lang="de-DE" sz="2400" b="1" dirty="0" err="1" smtClean="0">
                <a:solidFill>
                  <a:srgbClr val="000066"/>
                </a:solidFill>
                <a:latin typeface="Calibri" pitchFamily="34" charset="0"/>
              </a:rPr>
              <a:t>sector</a:t>
            </a:r>
            <a:r>
              <a:rPr lang="de-DE" sz="2400" b="1" dirty="0" smtClean="0">
                <a:solidFill>
                  <a:srgbClr val="000066"/>
                </a:solidFill>
                <a:latin typeface="Calibri" pitchFamily="34" charset="0"/>
              </a:rPr>
              <a:t>: </a:t>
            </a:r>
            <a:r>
              <a:rPr lang="de-DE" sz="2400" b="1" dirty="0" smtClean="0">
                <a:solidFill>
                  <a:srgbClr val="0000CC"/>
                </a:solidFill>
                <a:latin typeface="Calibri" pitchFamily="34" charset="0"/>
              </a:rPr>
              <a:t>ERSTE Bank 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(AT) – „2</a:t>
            </a:r>
            <a:r>
              <a:rPr lang="de-DE" sz="2400" b="1" baseline="30000" dirty="0">
                <a:solidFill>
                  <a:srgbClr val="0000FF"/>
                </a:solidFill>
                <a:latin typeface="Calibri" pitchFamily="34" charset="0"/>
              </a:rPr>
              <a:t>nd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Savings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Bank“</a:t>
            </a:r>
            <a:endParaRPr lang="de-DE" sz="2400" b="1" u="sng" dirty="0">
              <a:solidFill>
                <a:srgbClr val="0000FF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  <a:buFontTx/>
              <a:buChar char="–"/>
            </a:pPr>
            <a:endParaRPr lang="de-DE" sz="600" b="1" i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 err="1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dea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      	  &gt;&gt; 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Issue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rivate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bankruptcy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–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exclusion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from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financial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services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ntervention 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     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Collaboration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with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insolvency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advisers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social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care NGO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mplementation 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&gt;&gt;  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Access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to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bank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account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guidance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by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the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NGO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and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bank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volunteers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mpact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Learning,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inclusion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empowerment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scaling</a:t>
            </a:r>
            <a:endParaRPr lang="de-AT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9958" y="4509095"/>
            <a:ext cx="9072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 sz="2400" b="1" dirty="0" err="1">
                <a:solidFill>
                  <a:srgbClr val="000066"/>
                </a:solidFill>
                <a:latin typeface="Calibri" pitchFamily="34" charset="0"/>
              </a:rPr>
              <a:t>Civil</a:t>
            </a:r>
            <a:r>
              <a:rPr lang="de-DE" sz="24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rgbClr val="000066"/>
                </a:solidFill>
                <a:latin typeface="Calibri" pitchFamily="34" charset="0"/>
              </a:rPr>
              <a:t>society</a:t>
            </a:r>
            <a:r>
              <a:rPr lang="de-DE" sz="2400" b="1" dirty="0">
                <a:solidFill>
                  <a:srgbClr val="000066"/>
                </a:solidFill>
                <a:latin typeface="Calibri" pitchFamily="34" charset="0"/>
              </a:rPr>
              <a:t>: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Nagykaniza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(HU) – „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Social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housing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2400" b="1" dirty="0" err="1">
                <a:solidFill>
                  <a:srgbClr val="0000FF"/>
                </a:solidFill>
                <a:latin typeface="Calibri" pitchFamily="34" charset="0"/>
              </a:rPr>
              <a:t>reconstruction</a:t>
            </a:r>
            <a:r>
              <a:rPr lang="de-DE" sz="2400" b="1" dirty="0">
                <a:solidFill>
                  <a:srgbClr val="0000FF"/>
                </a:solidFill>
                <a:latin typeface="Calibri" pitchFamily="34" charset="0"/>
              </a:rPr>
              <a:t> camp“</a:t>
            </a:r>
            <a:endParaRPr lang="de-DE" sz="2400" b="1" u="sng" dirty="0">
              <a:solidFill>
                <a:srgbClr val="0000FF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0"/>
              </a:spcBef>
            </a:pPr>
            <a:endParaRPr lang="de-DE" sz="600" b="1" i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 err="1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dea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 	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Issue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Social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exclusion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Roma –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threat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of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eviction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from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homes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ntervention 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Negotiating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rent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arrears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compensation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by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labour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contributed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mplementation 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Contracts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camp,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co-working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 smtClean="0">
                <a:solidFill>
                  <a:srgbClr val="0000FF"/>
                </a:solidFill>
                <a:latin typeface="Calibri" pitchFamily="34" charset="0"/>
              </a:rPr>
              <a:t>among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students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roma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professionals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sz="1800" b="1" i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mpact 	</a:t>
            </a:r>
            <a:r>
              <a:rPr lang="de-DE" sz="1800" b="1" dirty="0" smtClean="0">
                <a:solidFill>
                  <a:srgbClr val="0000FF"/>
                </a:solidFill>
                <a:latin typeface="Calibri" pitchFamily="34" charset="0"/>
              </a:rPr>
              <a:t>  &gt;&gt; 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Better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houses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cost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/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energy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reduction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empowerment</a:t>
            </a:r>
            <a:r>
              <a:rPr lang="de-DE" sz="1800" b="1" dirty="0">
                <a:solidFill>
                  <a:srgbClr val="0000FF"/>
                </a:solidFill>
                <a:latin typeface="Calibri" pitchFamily="34" charset="0"/>
              </a:rPr>
              <a:t>, </a:t>
            </a:r>
            <a:r>
              <a:rPr lang="de-DE" sz="1800" b="1" dirty="0" err="1">
                <a:solidFill>
                  <a:srgbClr val="0000FF"/>
                </a:solidFill>
                <a:latin typeface="Calibri" pitchFamily="34" charset="0"/>
              </a:rPr>
              <a:t>replication</a:t>
            </a:r>
            <a:endParaRPr lang="de-DE" sz="18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4" b="35329"/>
          <a:stretch>
            <a:fillRect/>
          </a:stretch>
        </p:blipFill>
        <p:spPr bwMode="auto">
          <a:xfrm>
            <a:off x="0" y="-26988"/>
            <a:ext cx="9144000" cy="7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>
                    <a:alpha val="1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45430"/>
          <a:stretch>
            <a:fillRect/>
          </a:stretch>
        </p:blipFill>
        <p:spPr bwMode="auto">
          <a:xfrm>
            <a:off x="0" y="616585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755576" y="98072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7" algn="ctr">
              <a:spcBef>
                <a:spcPct val="20000"/>
              </a:spcBef>
              <a:spcAft>
                <a:spcPts val="600"/>
              </a:spcAft>
            </a:pPr>
            <a:r>
              <a:rPr lang="en-US" altLang="de-DE" sz="2400" b="1" dirty="0">
                <a:latin typeface="Calibri" pitchFamily="34" charset="0"/>
              </a:rPr>
              <a:t>Some thoughts about approaches to social innovation </a:t>
            </a:r>
            <a:r>
              <a:rPr lang="en-US" altLang="de-DE" sz="2400" b="1" dirty="0">
                <a:solidFill>
                  <a:srgbClr val="0000CC"/>
                </a:solidFill>
                <a:latin typeface="Calibri" pitchFamily="34" charset="0"/>
              </a:rPr>
              <a:t>in Europe </a:t>
            </a:r>
            <a:r>
              <a:rPr lang="en-US" altLang="de-DE" sz="2400" b="1" dirty="0" smtClean="0">
                <a:solidFill>
                  <a:srgbClr val="0000CC"/>
                </a:solidFill>
                <a:latin typeface="Calibri" pitchFamily="34" charset="0"/>
              </a:rPr>
              <a:t>             </a:t>
            </a:r>
            <a:r>
              <a:rPr lang="en-US" altLang="de-DE" sz="2400" b="1" dirty="0" smtClean="0">
                <a:latin typeface="Calibri" pitchFamily="34" charset="0"/>
              </a:rPr>
              <a:t>and            </a:t>
            </a:r>
            <a:r>
              <a:rPr lang="en-US" altLang="de-DE" sz="2400" b="1" dirty="0" smtClean="0">
                <a:solidFill>
                  <a:srgbClr val="C00000"/>
                </a:solidFill>
                <a:latin typeface="Calibri" pitchFamily="34" charset="0"/>
              </a:rPr>
              <a:t>North </a:t>
            </a:r>
            <a:r>
              <a:rPr lang="en-US" altLang="de-DE" sz="2400" b="1" dirty="0">
                <a:solidFill>
                  <a:srgbClr val="C00000"/>
                </a:solidFill>
                <a:latin typeface="Calibri" pitchFamily="34" charset="0"/>
              </a:rPr>
              <a:t>America</a:t>
            </a:r>
          </a:p>
        </p:txBody>
      </p:sp>
      <p:sp>
        <p:nvSpPr>
          <p:cNvPr id="7" name="Flussdiagramm: Alternativer Prozess 6"/>
          <p:cNvSpPr/>
          <p:nvPr/>
        </p:nvSpPr>
        <p:spPr bwMode="auto">
          <a:xfrm>
            <a:off x="179512" y="1988840"/>
            <a:ext cx="4896544" cy="3888432"/>
          </a:xfrm>
          <a:prstGeom prst="flowChartAlternateProcess">
            <a:avLst/>
          </a:prstGeom>
          <a:noFill/>
          <a:ln w="381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Framing</a:t>
            </a:r>
            <a:r>
              <a:rPr kumimoji="0" lang="de-AT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AT" sz="2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kumimoji="0" lang="de-AT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AT" sz="24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mind</a:t>
            </a:r>
            <a:r>
              <a:rPr kumimoji="0" lang="de-AT" sz="24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-sets: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Towards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ensuring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existing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social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systems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and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amend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welfare</a:t>
            </a:r>
            <a:endParaRPr lang="de-AT" sz="2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800" b="0" i="0" u="none" strike="noStrike" cap="none" normalizeH="0" dirty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Policy</a:t>
            </a:r>
            <a:r>
              <a:rPr lang="de-AT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mix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connects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the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 err="1">
                <a:solidFill>
                  <a:srgbClr val="0000CC"/>
                </a:solidFill>
                <a:latin typeface="Calibri" panose="020F0502020204030204" pitchFamily="34" charset="0"/>
              </a:rPr>
              <a:t>p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ublic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,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business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and</a:t>
            </a:r>
            <a:r>
              <a:rPr lang="de-AT" sz="2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civil</a:t>
            </a:r>
            <a:endParaRPr lang="de-AT" sz="2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 err="1">
                <a:solidFill>
                  <a:srgbClr val="0000CC"/>
                </a:solidFill>
                <a:latin typeface="Calibri" panose="020F0502020204030204" pitchFamily="34" charset="0"/>
              </a:rPr>
              <a:t>s</a:t>
            </a:r>
            <a:r>
              <a:rPr kumimoji="0" lang="de-AT" sz="20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ociety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AT" sz="20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sectors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kumimoji="0" lang="de-AT" sz="2000" b="0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Tripartite</a:t>
            </a:r>
            <a:r>
              <a:rPr kumimoji="0" lang="de-AT" sz="2000" b="0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i="1" dirty="0" err="1">
                <a:solidFill>
                  <a:srgbClr val="0000CC"/>
                </a:solidFill>
                <a:latin typeface="Calibri" panose="020F0502020204030204" pitchFamily="34" charset="0"/>
              </a:rPr>
              <a:t>a</a:t>
            </a:r>
            <a:r>
              <a:rPr kumimoji="0" lang="de-AT" sz="2000" b="0" i="1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rrangements</a:t>
            </a:r>
            <a:r>
              <a:rPr kumimoji="0" lang="de-AT" sz="2000" b="0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(</a:t>
            </a:r>
            <a:r>
              <a:rPr kumimoji="0" lang="de-AT" sz="20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where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still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dirty="0">
                <a:solidFill>
                  <a:srgbClr val="0000CC"/>
                </a:solidFill>
                <a:latin typeface="Calibri" panose="020F0502020204030204" pitchFamily="34" charset="0"/>
              </a:rPr>
              <a:t>e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xistent – </a:t>
            </a:r>
            <a:r>
              <a:rPr kumimoji="0" lang="de-AT" sz="20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middle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/</a:t>
            </a:r>
            <a:r>
              <a:rPr kumimoji="0" lang="de-AT" sz="2000" b="0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north</a:t>
            </a:r>
            <a:r>
              <a:rPr kumimoji="0" lang="de-AT" sz="20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EU)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sz="1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Results</a:t>
            </a:r>
            <a:r>
              <a:rPr kumimoji="0" lang="de-AT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in a </a:t>
            </a:r>
            <a:r>
              <a:rPr kumimoji="0" lang="de-AT" sz="2000" b="1" i="0" u="none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more</a:t>
            </a:r>
            <a:r>
              <a:rPr kumimoji="0" lang="de-AT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de-AT" sz="2000" b="1" i="0" u="sng" strike="noStrike" cap="none" normalizeH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</a:rPr>
              <a:t>complimentary</a:t>
            </a:r>
            <a:endParaRPr kumimoji="0" lang="de-AT" sz="2000" b="1" i="0" u="sng" strike="noStrike" cap="none" normalizeH="0" dirty="0" smtClean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2000" b="1" dirty="0" err="1">
                <a:solidFill>
                  <a:srgbClr val="0000CC"/>
                </a:solidFill>
                <a:latin typeface="Calibri" panose="020F0502020204030204" pitchFamily="34" charset="0"/>
              </a:rPr>
              <a:t>a</a:t>
            </a:r>
            <a:r>
              <a:rPr lang="de-AT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pproach</a:t>
            </a:r>
            <a:r>
              <a:rPr lang="de-AT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to</a:t>
            </a:r>
            <a:r>
              <a:rPr lang="de-AT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social</a:t>
            </a:r>
            <a:r>
              <a:rPr lang="de-AT" sz="20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innovations</a:t>
            </a:r>
            <a:endParaRPr kumimoji="0" lang="de-AT" sz="2000" b="1" i="0" u="none" strike="noStrike" cap="none" normalizeH="0" dirty="0">
              <a:ln>
                <a:noFill/>
              </a:ln>
              <a:solidFill>
                <a:srgbClr val="0000C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Flussdiagramm: Alternativer Prozess 7"/>
          <p:cNvSpPr/>
          <p:nvPr/>
        </p:nvSpPr>
        <p:spPr bwMode="auto">
          <a:xfrm>
            <a:off x="4067944" y="1988840"/>
            <a:ext cx="4896544" cy="3888432"/>
          </a:xfrm>
          <a:prstGeom prst="flowChartAlternateProcess">
            <a:avLst/>
          </a:prstGeom>
          <a:noFill/>
          <a:ln w="38100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AT" sz="2400" dirty="0" smtClean="0">
                <a:latin typeface="Calibri" panose="020F0502020204030204" pitchFamily="34" charset="0"/>
              </a:rPr>
              <a:t>                </a:t>
            </a:r>
            <a:r>
              <a:rPr lang="de-AT" sz="2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Framing</a:t>
            </a:r>
            <a:r>
              <a:rPr lang="de-AT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AT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400" dirty="0" err="1">
                <a:solidFill>
                  <a:srgbClr val="C00000"/>
                </a:solidFill>
                <a:latin typeface="Calibri" panose="020F0502020204030204" pitchFamily="34" charset="0"/>
              </a:rPr>
              <a:t>mind</a:t>
            </a:r>
            <a:r>
              <a:rPr lang="de-AT" sz="2400" dirty="0">
                <a:solidFill>
                  <a:srgbClr val="C00000"/>
                </a:solidFill>
                <a:latin typeface="Calibri" panose="020F0502020204030204" pitchFamily="34" charset="0"/>
              </a:rPr>
              <a:t>-sets:</a:t>
            </a:r>
          </a:p>
          <a:p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  Business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driven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entrepre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- 	  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neurial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spirit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, DIY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individualism</a:t>
            </a:r>
            <a:endParaRPr lang="de-AT" sz="20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de-AT" sz="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             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Dominance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the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		                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business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sector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creates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		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need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for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multitude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	            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civil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society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initiatives: 	  ‚</a:t>
            </a:r>
            <a:r>
              <a:rPr lang="de-AT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Lean </a:t>
            </a:r>
            <a:r>
              <a:rPr lang="de-AT" sz="2000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Government</a:t>
            </a:r>
            <a:r>
              <a:rPr lang="de-AT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– Big Society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‘</a:t>
            </a:r>
          </a:p>
          <a:p>
            <a:r>
              <a:rPr lang="de-AT" sz="1000" dirty="0">
                <a:solidFill>
                  <a:srgbClr val="C00000"/>
                </a:solidFill>
                <a:latin typeface="Calibri" panose="020F0502020204030204" pitchFamily="34" charset="0"/>
              </a:rPr>
              <a:t>	</a:t>
            </a:r>
            <a:r>
              <a:rPr lang="de-AT" sz="1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</a:p>
          <a:p>
            <a:r>
              <a:rPr lang="de-AT" sz="2000" dirty="0">
                <a:solidFill>
                  <a:srgbClr val="C00000"/>
                </a:solidFill>
                <a:latin typeface="Calibri" panose="020F0502020204030204" pitchFamily="34" charset="0"/>
              </a:rPr>
              <a:t>	 </a:t>
            </a:r>
            <a:r>
              <a:rPr lang="de-AT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Leads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more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b="1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compensatory</a:t>
            </a:r>
            <a:r>
              <a:rPr lang="de-AT" sz="2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	  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approach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to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social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AT" sz="20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innovations</a:t>
            </a:r>
            <a:r>
              <a:rPr lang="de-AT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de-AT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059832" y="3068960"/>
            <a:ext cx="3024336" cy="1584176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AT" sz="1600" b="1" dirty="0" err="1">
                <a:latin typeface="Calibri" panose="020F0502020204030204" pitchFamily="34" charset="0"/>
              </a:rPr>
              <a:t>Growing</a:t>
            </a:r>
            <a:r>
              <a:rPr lang="de-AT" sz="1600" b="1" dirty="0">
                <a:latin typeface="Calibri" panose="020F0502020204030204" pitchFamily="34" charset="0"/>
              </a:rPr>
              <a:t> </a:t>
            </a:r>
            <a:r>
              <a:rPr lang="de-AT" sz="1600" b="1" dirty="0" err="1" smtClean="0">
                <a:latin typeface="Calibri" panose="020F0502020204030204" pitchFamily="34" charset="0"/>
              </a:rPr>
              <a:t>cleavages</a:t>
            </a:r>
            <a:r>
              <a:rPr lang="de-AT" sz="1600" b="1" dirty="0" smtClean="0">
                <a:latin typeface="Calibri" panose="020F0502020204030204" pitchFamily="34" charset="0"/>
              </a:rPr>
              <a:t>: </a:t>
            </a:r>
            <a:r>
              <a:rPr lang="de-AT" sz="1600" dirty="0" err="1" smtClean="0">
                <a:latin typeface="Calibri" panose="020F0502020204030204" pitchFamily="34" charset="0"/>
              </a:rPr>
              <a:t>regions</a:t>
            </a:r>
            <a:r>
              <a:rPr lang="de-AT" sz="1600" dirty="0">
                <a:latin typeface="Calibri" panose="020F0502020204030204" pitchFamily="34" charset="0"/>
              </a:rPr>
              <a:t>,</a:t>
            </a:r>
            <a:r>
              <a:rPr lang="de-AT" sz="1600" dirty="0" smtClean="0">
                <a:latin typeface="Calibri" panose="020F0502020204030204" pitchFamily="34" charset="0"/>
              </a:rPr>
              <a:t> </a:t>
            </a:r>
            <a:r>
              <a:rPr lang="de-AT" sz="1600" dirty="0" err="1">
                <a:latin typeface="Calibri" panose="020F0502020204030204" pitchFamily="34" charset="0"/>
              </a:rPr>
              <a:t>social</a:t>
            </a:r>
            <a:r>
              <a:rPr lang="de-AT" sz="1600" dirty="0">
                <a:latin typeface="Calibri" panose="020F0502020204030204" pitchFamily="34" charset="0"/>
              </a:rPr>
              <a:t> ‚</a:t>
            </a:r>
            <a:r>
              <a:rPr lang="de-AT" sz="1600" dirty="0" err="1">
                <a:latin typeface="Calibri" panose="020F0502020204030204" pitchFamily="34" charset="0"/>
              </a:rPr>
              <a:t>classes</a:t>
            </a:r>
            <a:r>
              <a:rPr lang="de-AT" sz="1600" dirty="0" smtClean="0">
                <a:latin typeface="Calibri" panose="020F0502020204030204" pitchFamily="34" charset="0"/>
              </a:rPr>
              <a:t>‘, </a:t>
            </a:r>
            <a:r>
              <a:rPr lang="de-AT" sz="1600" dirty="0" err="1">
                <a:latin typeface="Calibri" panose="020F0502020204030204" pitchFamily="34" charset="0"/>
              </a:rPr>
              <a:t>globalization</a:t>
            </a:r>
            <a:r>
              <a:rPr lang="de-AT" sz="1600" dirty="0">
                <a:latin typeface="Calibri" panose="020F0502020204030204" pitchFamily="34" charset="0"/>
              </a:rPr>
              <a:t> </a:t>
            </a:r>
            <a:r>
              <a:rPr lang="de-AT" sz="1600" dirty="0" err="1" smtClean="0">
                <a:latin typeface="Calibri" panose="020F0502020204030204" pitchFamily="34" charset="0"/>
              </a:rPr>
              <a:t>winners</a:t>
            </a:r>
            <a:r>
              <a:rPr lang="de-AT" sz="1600" dirty="0" smtClean="0">
                <a:latin typeface="Calibri" panose="020F0502020204030204" pitchFamily="34" charset="0"/>
              </a:rPr>
              <a:t> &amp; </a:t>
            </a:r>
            <a:r>
              <a:rPr lang="de-AT" sz="1600" dirty="0" err="1" smtClean="0">
                <a:latin typeface="Calibri" panose="020F0502020204030204" pitchFamily="34" charset="0"/>
              </a:rPr>
              <a:t>loosers</a:t>
            </a:r>
            <a:r>
              <a:rPr lang="de-AT" sz="1600" dirty="0" smtClean="0">
                <a:latin typeface="Calibri" panose="020F0502020204030204" pitchFamily="34" charset="0"/>
              </a:rPr>
              <a:t>, </a:t>
            </a:r>
            <a:r>
              <a:rPr lang="de-AT" sz="1600" dirty="0" err="1" smtClean="0">
                <a:latin typeface="Calibri" panose="020F0502020204030204" pitchFamily="34" charset="0"/>
              </a:rPr>
              <a:t>neoliberalism</a:t>
            </a:r>
            <a:r>
              <a:rPr lang="de-AT" sz="1600" dirty="0" smtClean="0">
                <a:latin typeface="Calibri" panose="020F0502020204030204" pitchFamily="34" charset="0"/>
              </a:rPr>
              <a:t>, </a:t>
            </a:r>
            <a:r>
              <a:rPr lang="de-AT" sz="1600" dirty="0" err="1" smtClean="0">
                <a:latin typeface="Calibri" panose="020F0502020204030204" pitchFamily="34" charset="0"/>
              </a:rPr>
              <a:t>austerity</a:t>
            </a:r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skau_Dec-04">
  <a:themeElements>
    <a:clrScheme name="Moskau_Dec-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skau_Dec-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skau_Dec-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kau_Dec-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kau_Dec-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kau_Dec-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kau_Dec-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kau_Dec-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kau_Dec-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Einstellungen\zsiuser\Desktop\Jo\Moskau_Dec-04.ppt</Template>
  <TotalTime>0</TotalTime>
  <Words>596</Words>
  <Application>Microsoft Office PowerPoint</Application>
  <PresentationFormat>Bildschirmpräsentation (4:3)</PresentationFormat>
  <Paragraphs>152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Moskau_Dec-04</vt:lpstr>
      <vt:lpstr>1_Benutzerdefiniertes Design</vt:lpstr>
      <vt:lpstr>2_Benutzerdefiniertes Design</vt:lpstr>
      <vt:lpstr>3_Benutzerdefiniertes Design</vt:lpstr>
      <vt:lpstr>Benutzerdefiniertes Design</vt:lpstr>
      <vt:lpstr>PowerPoint-Präsentation</vt:lpstr>
      <vt:lpstr>PowerPoint-Präsentation</vt:lpstr>
      <vt:lpstr>Social change, development, crisis and ‚Grand Challenges‘: Resources and solutions</vt:lpstr>
      <vt:lpstr>PowerPoint-Präsentation</vt:lpstr>
      <vt:lpstr>PowerPoint-Präsentation</vt:lpstr>
      <vt:lpstr>An analytical definition of Social Innovation *)</vt:lpstr>
      <vt:lpstr>PowerPoint-Präsentation</vt:lpstr>
      <vt:lpstr>PowerPoint-Präsentation</vt:lpstr>
      <vt:lpstr>PowerPoint-Präsentation</vt:lpstr>
      <vt:lpstr>PowerPoint-Präsentation</vt:lpstr>
    </vt:vector>
  </TitlesOfParts>
  <Company>zsi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zsiuser</dc:creator>
  <cp:lastModifiedBy>zsi</cp:lastModifiedBy>
  <cp:revision>692</cp:revision>
  <cp:lastPrinted>2013-11-20T19:03:09Z</cp:lastPrinted>
  <dcterms:created xsi:type="dcterms:W3CDTF">2005-02-25T09:07:33Z</dcterms:created>
  <dcterms:modified xsi:type="dcterms:W3CDTF">2015-10-06T21:24:54Z</dcterms:modified>
</cp:coreProperties>
</file>